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7" r:id="rId3"/>
    <p:sldId id="262" r:id="rId4"/>
    <p:sldId id="263" r:id="rId5"/>
    <p:sldId id="264" r:id="rId6"/>
    <p:sldId id="265" r:id="rId7"/>
    <p:sldId id="267" r:id="rId8"/>
    <p:sldId id="266" r:id="rId9"/>
    <p:sldId id="271" r:id="rId10"/>
    <p:sldId id="258" r:id="rId11"/>
    <p:sldId id="268" r:id="rId12"/>
    <p:sldId id="269" r:id="rId13"/>
    <p:sldId id="270" r:id="rId14"/>
    <p:sldId id="272" r:id="rId15"/>
    <p:sldId id="259" r:id="rId16"/>
    <p:sldId id="274" r:id="rId17"/>
    <p:sldId id="284" r:id="rId18"/>
    <p:sldId id="286" r:id="rId19"/>
    <p:sldId id="278" r:id="rId20"/>
    <p:sldId id="275" r:id="rId21"/>
    <p:sldId id="279" r:id="rId22"/>
    <p:sldId id="276" r:id="rId23"/>
    <p:sldId id="280" r:id="rId24"/>
    <p:sldId id="281" r:id="rId25"/>
    <p:sldId id="282" r:id="rId26"/>
    <p:sldId id="277" r:id="rId27"/>
    <p:sldId id="283" r:id="rId28"/>
    <p:sldId id="285"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67075"/>
  </p:normalViewPr>
  <p:slideViewPr>
    <p:cSldViewPr snapToGrid="0">
      <p:cViewPr varScale="1">
        <p:scale>
          <a:sx n="83" d="100"/>
          <a:sy n="83" d="100"/>
        </p:scale>
        <p:origin x="228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BC1E3F-1725-4F80-B516-03FA077D77D8}" type="datetimeFigureOut">
              <a:rPr lang="zh-CN" altLang="en-US" smtClean="0"/>
              <a:t>2021/5/6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02122F-951D-44A2-A5E9-FCDF70A47601}" type="slidenum">
              <a:rPr lang="zh-CN" altLang="en-US" smtClean="0"/>
              <a:t>‹#›</a:t>
            </a:fld>
            <a:endParaRPr lang="zh-CN" altLang="en-US"/>
          </a:p>
        </p:txBody>
      </p:sp>
    </p:spTree>
    <p:extLst>
      <p:ext uri="{BB962C8B-B14F-4D97-AF65-F5344CB8AC3E}">
        <p14:creationId xmlns:p14="http://schemas.microsoft.com/office/powerpoint/2010/main" val="2076838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My name is Jacky </a:t>
            </a:r>
          </a:p>
          <a:p>
            <a:r>
              <a:rPr lang="en-US" dirty="0"/>
              <a:t>My topic is about fractal dimension of the diffusion limited aggregation model on and off lattice</a:t>
            </a:r>
          </a:p>
        </p:txBody>
      </p:sp>
      <p:sp>
        <p:nvSpPr>
          <p:cNvPr id="4" name="Slide Number Placeholder 3"/>
          <p:cNvSpPr>
            <a:spLocks noGrp="1"/>
          </p:cNvSpPr>
          <p:nvPr>
            <p:ph type="sldNum" sz="quarter" idx="5"/>
          </p:nvPr>
        </p:nvSpPr>
        <p:spPr/>
        <p:txBody>
          <a:bodyPr/>
          <a:lstStyle/>
          <a:p>
            <a:fld id="{7302122F-951D-44A2-A5E9-FCDF70A47601}" type="slidenum">
              <a:rPr lang="zh-CN" altLang="en-US" smtClean="0"/>
              <a:t>1</a:t>
            </a:fld>
            <a:endParaRPr lang="zh-CN" altLang="en-US"/>
          </a:p>
        </p:txBody>
      </p:sp>
    </p:spTree>
    <p:extLst>
      <p:ext uri="{BB962C8B-B14F-4D97-AF65-F5344CB8AC3E}">
        <p14:creationId xmlns:p14="http://schemas.microsoft.com/office/powerpoint/2010/main" val="3065493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off lattice rules is a bit different from on lattice one. Initialization step would thus initialize with a particle of radius </a:t>
            </a:r>
            <a:r>
              <a:rPr lang="en-US" dirty="0" err="1"/>
              <a:t>r_p</a:t>
            </a:r>
            <a:r>
              <a:rPr lang="en-US" dirty="0"/>
              <a:t>. actually, in this set of rules, all particles would have a radius of </a:t>
            </a:r>
            <a:r>
              <a:rPr lang="en-US" dirty="0" err="1"/>
              <a:t>r_p</a:t>
            </a:r>
            <a:r>
              <a:rPr lang="en-US" dirty="0"/>
              <a:t>. At the launch step, we are launching from a circle 5 times the aggregation size instead of small increase from aggregation size.</a:t>
            </a:r>
          </a:p>
        </p:txBody>
      </p:sp>
      <p:sp>
        <p:nvSpPr>
          <p:cNvPr id="4" name="Slide Number Placeholder 3"/>
          <p:cNvSpPr>
            <a:spLocks noGrp="1"/>
          </p:cNvSpPr>
          <p:nvPr>
            <p:ph type="sldNum" sz="quarter" idx="5"/>
          </p:nvPr>
        </p:nvSpPr>
        <p:spPr/>
        <p:txBody>
          <a:bodyPr/>
          <a:lstStyle/>
          <a:p>
            <a:fld id="{7302122F-951D-44A2-A5E9-FCDF70A47601}" type="slidenum">
              <a:rPr lang="zh-CN" altLang="en-US" smtClean="0"/>
              <a:t>11</a:t>
            </a:fld>
            <a:endParaRPr lang="zh-CN" altLang="en-US"/>
          </a:p>
        </p:txBody>
      </p:sp>
    </p:spTree>
    <p:extLst>
      <p:ext uri="{BB962C8B-B14F-4D97-AF65-F5344CB8AC3E}">
        <p14:creationId xmlns:p14="http://schemas.microsoft.com/office/powerpoint/2010/main" val="14226875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random walking step is quite different. </a:t>
            </a:r>
          </a:p>
          <a:p>
            <a:r>
              <a:rPr lang="en-US" dirty="0"/>
              <a:t>In here, every position is depending on preceding position plus some step length alpha times a random angle. </a:t>
            </a:r>
          </a:p>
          <a:p>
            <a:r>
              <a:rPr lang="en-US" dirty="0"/>
              <a:t>The random angle is also depending on previous angle with some small random change, which is limited by a fixed angular opening size. </a:t>
            </a:r>
          </a:p>
          <a:p>
            <a:r>
              <a:rPr lang="en-US" dirty="0"/>
              <a:t>The initial value of random angle would be randomly obtain from 0 to 2pi</a:t>
            </a:r>
          </a:p>
        </p:txBody>
      </p:sp>
      <p:sp>
        <p:nvSpPr>
          <p:cNvPr id="4" name="Slide Number Placeholder 3"/>
          <p:cNvSpPr>
            <a:spLocks noGrp="1"/>
          </p:cNvSpPr>
          <p:nvPr>
            <p:ph type="sldNum" sz="quarter" idx="5"/>
          </p:nvPr>
        </p:nvSpPr>
        <p:spPr/>
        <p:txBody>
          <a:bodyPr/>
          <a:lstStyle/>
          <a:p>
            <a:fld id="{7302122F-951D-44A2-A5E9-FCDF70A47601}" type="slidenum">
              <a:rPr lang="zh-CN" altLang="en-US" smtClean="0"/>
              <a:t>12</a:t>
            </a:fld>
            <a:endParaRPr lang="zh-CN" altLang="en-US"/>
          </a:p>
        </p:txBody>
      </p:sp>
    </p:spTree>
    <p:extLst>
      <p:ext uri="{BB962C8B-B14F-4D97-AF65-F5344CB8AC3E}">
        <p14:creationId xmlns:p14="http://schemas.microsoft.com/office/powerpoint/2010/main" val="2396259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stop of trajectory has the same idea as we saw in the on-lattice rules. But  there are variations</a:t>
            </a:r>
          </a:p>
          <a:p>
            <a:endParaRPr lang="en-US" dirty="0"/>
          </a:p>
          <a:p>
            <a:r>
              <a:rPr lang="en-US" dirty="0"/>
              <a:t>first we determine whether a particle is close to a cluster by calculate the distance of all particles belonging to the cluster with the random walker, if any of these distances is less than the 2 times the radius of the particle, the random walker will stick to the cluster. </a:t>
            </a:r>
          </a:p>
          <a:p>
            <a:endParaRPr lang="en-US" dirty="0"/>
          </a:p>
          <a:p>
            <a:r>
              <a:rPr lang="en-US" dirty="0"/>
              <a:t>Another difference is that a random walker will discard in a much larger distance</a:t>
            </a:r>
          </a:p>
          <a:p>
            <a:endParaRPr lang="en-US" dirty="0"/>
          </a:p>
          <a:p>
            <a:r>
              <a:rPr lang="en-US" dirty="0"/>
              <a:t>All the steps labeled with repeated will repeat which is the same as on lattice rules.</a:t>
            </a:r>
          </a:p>
        </p:txBody>
      </p:sp>
      <p:sp>
        <p:nvSpPr>
          <p:cNvPr id="4" name="Slide Number Placeholder 3"/>
          <p:cNvSpPr>
            <a:spLocks noGrp="1"/>
          </p:cNvSpPr>
          <p:nvPr>
            <p:ph type="sldNum" sz="quarter" idx="5"/>
          </p:nvPr>
        </p:nvSpPr>
        <p:spPr/>
        <p:txBody>
          <a:bodyPr/>
          <a:lstStyle/>
          <a:p>
            <a:fld id="{7302122F-951D-44A2-A5E9-FCDF70A47601}" type="slidenum">
              <a:rPr lang="zh-CN" altLang="en-US" smtClean="0"/>
              <a:t>13</a:t>
            </a:fld>
            <a:endParaRPr lang="zh-CN" altLang="en-US"/>
          </a:p>
        </p:txBody>
      </p:sp>
    </p:spTree>
    <p:extLst>
      <p:ext uri="{BB962C8B-B14F-4D97-AF65-F5344CB8AC3E}">
        <p14:creationId xmlns:p14="http://schemas.microsoft.com/office/powerpoint/2010/main" val="2480829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cluster with 10 thousand particle with off-lattice simulation rules.</a:t>
            </a:r>
          </a:p>
        </p:txBody>
      </p:sp>
      <p:sp>
        <p:nvSpPr>
          <p:cNvPr id="4" name="Slide Number Placeholder 3"/>
          <p:cNvSpPr>
            <a:spLocks noGrp="1"/>
          </p:cNvSpPr>
          <p:nvPr>
            <p:ph type="sldNum" sz="quarter" idx="5"/>
          </p:nvPr>
        </p:nvSpPr>
        <p:spPr/>
        <p:txBody>
          <a:bodyPr/>
          <a:lstStyle/>
          <a:p>
            <a:fld id="{7302122F-951D-44A2-A5E9-FCDF70A47601}" type="slidenum">
              <a:rPr lang="zh-CN" altLang="en-US" smtClean="0"/>
              <a:t>14</a:t>
            </a:fld>
            <a:endParaRPr lang="zh-CN" altLang="en-US"/>
          </a:p>
        </p:txBody>
      </p:sp>
    </p:spTree>
    <p:extLst>
      <p:ext uri="{BB962C8B-B14F-4D97-AF65-F5344CB8AC3E}">
        <p14:creationId xmlns:p14="http://schemas.microsoft.com/office/powerpoint/2010/main" val="34438807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 part will focus on the fractal dimension under different </a:t>
            </a:r>
            <a:r>
              <a:rPr lang="en-US" dirty="0" err="1"/>
              <a:t>cirsumstance</a:t>
            </a:r>
            <a:endParaRPr lang="en-US" dirty="0"/>
          </a:p>
          <a:p>
            <a:endParaRPr lang="en-US" dirty="0"/>
          </a:p>
        </p:txBody>
      </p:sp>
      <p:sp>
        <p:nvSpPr>
          <p:cNvPr id="4" name="Slide Number Placeholder 3"/>
          <p:cNvSpPr>
            <a:spLocks noGrp="1"/>
          </p:cNvSpPr>
          <p:nvPr>
            <p:ph type="sldNum" sz="quarter" idx="5"/>
          </p:nvPr>
        </p:nvSpPr>
        <p:spPr/>
        <p:txBody>
          <a:bodyPr/>
          <a:lstStyle/>
          <a:p>
            <a:fld id="{7302122F-951D-44A2-A5E9-FCDF70A47601}" type="slidenum">
              <a:rPr lang="zh-CN" altLang="en-US" smtClean="0"/>
              <a:t>15</a:t>
            </a:fld>
            <a:endParaRPr lang="zh-CN" altLang="en-US"/>
          </a:p>
        </p:txBody>
      </p:sp>
    </p:spTree>
    <p:extLst>
      <p:ext uri="{BB962C8B-B14F-4D97-AF65-F5344CB8AC3E}">
        <p14:creationId xmlns:p14="http://schemas.microsoft.com/office/powerpoint/2010/main" val="396274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define the fractal dimension first. </a:t>
            </a:r>
            <a:r>
              <a:rPr lang="en-US" altLang="zh-CN" dirty="0"/>
              <a:t>A fractal dimension is a ratio providing a statistical index of complexity comparing how detail in a pattern changes with the scale at which it is measured.</a:t>
            </a:r>
          </a:p>
          <a:p>
            <a:endParaRPr lang="en-US" dirty="0"/>
          </a:p>
          <a:p>
            <a:r>
              <a:rPr lang="en-US" dirty="0"/>
              <a:t>We use a linear relationship to obtain the fractal dimension. </a:t>
            </a:r>
          </a:p>
          <a:p>
            <a:endParaRPr lang="en-US" dirty="0"/>
          </a:p>
          <a:p>
            <a:r>
              <a:rPr lang="en-US" dirty="0"/>
              <a:t>N is the number of particle within a box</a:t>
            </a:r>
          </a:p>
          <a:p>
            <a:r>
              <a:rPr lang="en-US" dirty="0"/>
              <a:t>c is the constant</a:t>
            </a:r>
          </a:p>
          <a:p>
            <a:r>
              <a:rPr lang="en-US" dirty="0"/>
              <a:t>b is the length of the box, which depends on s</a:t>
            </a:r>
          </a:p>
          <a:p>
            <a:r>
              <a:rPr lang="en-US" dirty="0"/>
              <a:t>s is the increment of the side length.</a:t>
            </a:r>
          </a:p>
          <a:p>
            <a:endParaRPr lang="en-US" dirty="0"/>
          </a:p>
          <a:p>
            <a:r>
              <a:rPr lang="en-US" dirty="0"/>
              <a:t>for example, as you can see from the graph, we </a:t>
            </a:r>
            <a:r>
              <a:rPr lang="en-US" dirty="0" err="1"/>
              <a:t>increse</a:t>
            </a:r>
            <a:r>
              <a:rPr lang="en-US" dirty="0"/>
              <a:t> s from 1 to 3, and b changes from 3 to 7, in the box of 3 *3, we have N be 8.</a:t>
            </a:r>
          </a:p>
        </p:txBody>
      </p:sp>
      <p:sp>
        <p:nvSpPr>
          <p:cNvPr id="4" name="Slide Number Placeholder 3"/>
          <p:cNvSpPr>
            <a:spLocks noGrp="1"/>
          </p:cNvSpPr>
          <p:nvPr>
            <p:ph type="sldNum" sz="quarter" idx="5"/>
          </p:nvPr>
        </p:nvSpPr>
        <p:spPr/>
        <p:txBody>
          <a:bodyPr/>
          <a:lstStyle/>
          <a:p>
            <a:fld id="{7302122F-951D-44A2-A5E9-FCDF70A47601}" type="slidenum">
              <a:rPr lang="zh-CN" altLang="en-US" smtClean="0"/>
              <a:t>16</a:t>
            </a:fld>
            <a:endParaRPr lang="zh-CN" altLang="en-US"/>
          </a:p>
        </p:txBody>
      </p:sp>
    </p:spTree>
    <p:extLst>
      <p:ext uri="{BB962C8B-B14F-4D97-AF65-F5344CB8AC3E}">
        <p14:creationId xmlns:p14="http://schemas.microsoft.com/office/powerpoint/2010/main" val="126039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off lattice fractal dimension use the same linear relation to obtain fractal dimension. but there some differences:</a:t>
            </a:r>
          </a:p>
          <a:p>
            <a:endParaRPr lang="en-US" dirty="0"/>
          </a:p>
          <a:p>
            <a:r>
              <a:rPr lang="en-US" dirty="0"/>
              <a:t>The range to count the number of particle is determined by a circle with radius s instead of a box</a:t>
            </a:r>
          </a:p>
          <a:p>
            <a:r>
              <a:rPr lang="en-US" dirty="0"/>
              <a:t>The number of N would be count by calculating all the distance between the center of all particles to the center of cluster and count the number of particle have a distal distance less than the radius of the circle. </a:t>
            </a:r>
          </a:p>
        </p:txBody>
      </p:sp>
      <p:sp>
        <p:nvSpPr>
          <p:cNvPr id="4" name="Slide Number Placeholder 3"/>
          <p:cNvSpPr>
            <a:spLocks noGrp="1"/>
          </p:cNvSpPr>
          <p:nvPr>
            <p:ph type="sldNum" sz="quarter" idx="5"/>
          </p:nvPr>
        </p:nvSpPr>
        <p:spPr/>
        <p:txBody>
          <a:bodyPr/>
          <a:lstStyle/>
          <a:p>
            <a:fld id="{7302122F-951D-44A2-A5E9-FCDF70A47601}" type="slidenum">
              <a:rPr lang="zh-CN" altLang="en-US" smtClean="0"/>
              <a:t>17</a:t>
            </a:fld>
            <a:endParaRPr lang="zh-CN" altLang="en-US"/>
          </a:p>
        </p:txBody>
      </p:sp>
    </p:spTree>
    <p:extLst>
      <p:ext uri="{BB962C8B-B14F-4D97-AF65-F5344CB8AC3E}">
        <p14:creationId xmlns:p14="http://schemas.microsoft.com/office/powerpoint/2010/main" val="3191244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use the method to measure the fractal dimension, we would obtain some plot like this. Then we use a linear fit to obtain some function y = ax + b where the a would be our fractal dimension.</a:t>
            </a:r>
          </a:p>
        </p:txBody>
      </p:sp>
      <p:sp>
        <p:nvSpPr>
          <p:cNvPr id="4" name="Slide Number Placeholder 3"/>
          <p:cNvSpPr>
            <a:spLocks noGrp="1"/>
          </p:cNvSpPr>
          <p:nvPr>
            <p:ph type="sldNum" sz="quarter" idx="5"/>
          </p:nvPr>
        </p:nvSpPr>
        <p:spPr/>
        <p:txBody>
          <a:bodyPr/>
          <a:lstStyle/>
          <a:p>
            <a:fld id="{7302122F-951D-44A2-A5E9-FCDF70A47601}" type="slidenum">
              <a:rPr lang="zh-CN" altLang="en-US" smtClean="0"/>
              <a:t>18</a:t>
            </a:fld>
            <a:endParaRPr lang="zh-CN" altLang="en-US"/>
          </a:p>
        </p:txBody>
      </p:sp>
    </p:spTree>
    <p:extLst>
      <p:ext uri="{BB962C8B-B14F-4D97-AF65-F5344CB8AC3E}">
        <p14:creationId xmlns:p14="http://schemas.microsoft.com/office/powerpoint/2010/main" val="34861595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measure the fractal dimension for cluster size at the end of simulation from 100 to 20000. </a:t>
            </a:r>
          </a:p>
          <a:p>
            <a:r>
              <a:rPr lang="en-US" dirty="0"/>
              <a:t>I found that also the mean fractal dimension is roughly the same, the smaller cluster size would have a larger standard deviation. </a:t>
            </a:r>
          </a:p>
          <a:p>
            <a:r>
              <a:rPr lang="en-US" dirty="0"/>
              <a:t>For large cluster size fractal dimension levels off that means we are no longer fighting finite size effects but that we reach a bulk value. </a:t>
            </a:r>
          </a:p>
          <a:p>
            <a:r>
              <a:rPr lang="en-US" dirty="0"/>
              <a:t>For the cluster size of 3000, it is in the leveled off region, so the extra computational time is not needed.</a:t>
            </a:r>
          </a:p>
        </p:txBody>
      </p:sp>
      <p:sp>
        <p:nvSpPr>
          <p:cNvPr id="4" name="Slide Number Placeholder 3"/>
          <p:cNvSpPr>
            <a:spLocks noGrp="1"/>
          </p:cNvSpPr>
          <p:nvPr>
            <p:ph type="sldNum" sz="quarter" idx="5"/>
          </p:nvPr>
        </p:nvSpPr>
        <p:spPr/>
        <p:txBody>
          <a:bodyPr/>
          <a:lstStyle/>
          <a:p>
            <a:fld id="{7302122F-951D-44A2-A5E9-FCDF70A47601}" type="slidenum">
              <a:rPr lang="zh-CN" altLang="en-US" smtClean="0"/>
              <a:t>19</a:t>
            </a:fld>
            <a:endParaRPr lang="zh-CN" altLang="en-US"/>
          </a:p>
        </p:txBody>
      </p:sp>
    </p:spTree>
    <p:extLst>
      <p:ext uri="{BB962C8B-B14F-4D97-AF65-F5344CB8AC3E}">
        <p14:creationId xmlns:p14="http://schemas.microsoft.com/office/powerpoint/2010/main" val="36052802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feature is the stickiness which </a:t>
            </a:r>
            <a:r>
              <a:rPr lang="en-US" altLang="zh-CN" sz="1200" dirty="0"/>
              <a:t>refers to the probability that the random walker would stick to the cluster. </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As you can see from the graph below from left to right, we can see that t</a:t>
            </a:r>
            <a:r>
              <a:rPr lang="en-US" altLang="zh-CN" sz="1200" dirty="0"/>
              <a:t>he lower the stickiness, the more condensed these clusters are.</a:t>
            </a:r>
            <a:endParaRPr lang="zh-CN" altLang="en-US" sz="1200" dirty="0"/>
          </a:p>
          <a:p>
            <a:endParaRPr lang="en-US" dirty="0"/>
          </a:p>
        </p:txBody>
      </p:sp>
      <p:sp>
        <p:nvSpPr>
          <p:cNvPr id="4" name="Slide Number Placeholder 3"/>
          <p:cNvSpPr>
            <a:spLocks noGrp="1"/>
          </p:cNvSpPr>
          <p:nvPr>
            <p:ph type="sldNum" sz="quarter" idx="5"/>
          </p:nvPr>
        </p:nvSpPr>
        <p:spPr/>
        <p:txBody>
          <a:bodyPr/>
          <a:lstStyle/>
          <a:p>
            <a:fld id="{7302122F-951D-44A2-A5E9-FCDF70A47601}" type="slidenum">
              <a:rPr lang="zh-CN" altLang="en-US" smtClean="0"/>
              <a:t>20</a:t>
            </a:fld>
            <a:endParaRPr lang="zh-CN" altLang="en-US"/>
          </a:p>
        </p:txBody>
      </p:sp>
    </p:spTree>
    <p:extLst>
      <p:ext uri="{BB962C8B-B14F-4D97-AF65-F5344CB8AC3E}">
        <p14:creationId xmlns:p14="http://schemas.microsoft.com/office/powerpoint/2010/main" val="246620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diffusion-limited </a:t>
            </a:r>
            <a:r>
              <a:rPr lang="en-US" dirty="0" err="1"/>
              <a:t>aggregration</a:t>
            </a:r>
            <a:r>
              <a:rPr lang="en-US" dirty="0"/>
              <a:t> model is a subfield of fractal growth model. So what is fractal growth?</a:t>
            </a:r>
          </a:p>
          <a:p>
            <a:endParaRPr lang="en-US" dirty="0"/>
          </a:p>
          <a:p>
            <a:r>
              <a:rPr lang="en-US" dirty="0"/>
              <a:t>There are variety of complicated pattern in the nature. Most of them is reproducible by fractal growth model.</a:t>
            </a:r>
          </a:p>
          <a:p>
            <a:endParaRPr lang="en-US" dirty="0"/>
          </a:p>
          <a:p>
            <a:r>
              <a:rPr lang="en-US" dirty="0"/>
              <a:t>It is a class of phenomena which produce self-similar disordered objects in the course of development far from equilibrium.</a:t>
            </a:r>
          </a:p>
          <a:p>
            <a:endParaRPr lang="en-US" dirty="0"/>
          </a:p>
          <a:p>
            <a:endParaRPr lang="en-US" dirty="0"/>
          </a:p>
        </p:txBody>
      </p:sp>
      <p:sp>
        <p:nvSpPr>
          <p:cNvPr id="4" name="Slide Number Placeholder 3"/>
          <p:cNvSpPr>
            <a:spLocks noGrp="1"/>
          </p:cNvSpPr>
          <p:nvPr>
            <p:ph type="sldNum" sz="quarter" idx="5"/>
          </p:nvPr>
        </p:nvSpPr>
        <p:spPr/>
        <p:txBody>
          <a:bodyPr/>
          <a:lstStyle/>
          <a:p>
            <a:fld id="{7302122F-951D-44A2-A5E9-FCDF70A47601}" type="slidenum">
              <a:rPr lang="zh-CN" altLang="en-US" smtClean="0"/>
              <a:t>3</a:t>
            </a:fld>
            <a:endParaRPr lang="zh-CN" altLang="en-US"/>
          </a:p>
        </p:txBody>
      </p:sp>
    </p:spTree>
    <p:extLst>
      <p:ext uri="{BB962C8B-B14F-4D97-AF65-F5344CB8AC3E}">
        <p14:creationId xmlns:p14="http://schemas.microsoft.com/office/powerpoint/2010/main" val="3420337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28600">
              <a:lnSpc>
                <a:spcPct val="90000"/>
              </a:lnSpc>
              <a:spcAft>
                <a:spcPts val="600"/>
              </a:spcAft>
              <a:buFont typeface="Arial" panose="020B0604020202020204" pitchFamily="34" charset="0"/>
              <a:buChar char="•"/>
            </a:pPr>
            <a:r>
              <a:rPr lang="en-US" dirty="0"/>
              <a:t>I fond that </a:t>
            </a:r>
            <a:r>
              <a:rPr lang="en-US" altLang="zh-CN" sz="1200" dirty="0"/>
              <a:t>The lower the stickiness, the higher the fractal dimension</a:t>
            </a:r>
          </a:p>
          <a:p>
            <a:pPr marL="285750" indent="-228600">
              <a:lnSpc>
                <a:spcPct val="90000"/>
              </a:lnSpc>
              <a:spcAft>
                <a:spcPts val="600"/>
              </a:spcAft>
              <a:buFont typeface="Arial" panose="020B0604020202020204" pitchFamily="34" charset="0"/>
              <a:buChar char="•"/>
            </a:pPr>
            <a:r>
              <a:rPr lang="en-US" altLang="zh-CN" sz="1200" dirty="0"/>
              <a:t>The fractal dimension increases from right to left as the stickiness deceases</a:t>
            </a:r>
          </a:p>
          <a:p>
            <a:pPr marL="285750" indent="-228600">
              <a:lnSpc>
                <a:spcPct val="90000"/>
              </a:lnSpc>
              <a:spcAft>
                <a:spcPts val="600"/>
              </a:spcAft>
              <a:buFont typeface="Arial" panose="020B0604020202020204" pitchFamily="34" charset="0"/>
              <a:buChar char="•"/>
            </a:pPr>
            <a:r>
              <a:rPr lang="en-US" altLang="zh-CN" sz="1200" dirty="0"/>
              <a:t>At a low stickiness the fractal dimension is close to 2, which indicate that it is like a 2-dimensional shape, such as square or circle</a:t>
            </a:r>
          </a:p>
          <a:p>
            <a:pPr marL="285750" indent="-228600">
              <a:lnSpc>
                <a:spcPct val="90000"/>
              </a:lnSpc>
              <a:spcAft>
                <a:spcPts val="600"/>
              </a:spcAft>
              <a:buFont typeface="Arial" panose="020B0604020202020204" pitchFamily="34" charset="0"/>
              <a:buChar char="•"/>
            </a:pPr>
            <a:endParaRPr lang="en-US" altLang="zh-CN" sz="1200" dirty="0"/>
          </a:p>
          <a:p>
            <a:endParaRPr lang="en-US" dirty="0"/>
          </a:p>
        </p:txBody>
      </p:sp>
      <p:sp>
        <p:nvSpPr>
          <p:cNvPr id="4" name="Slide Number Placeholder 3"/>
          <p:cNvSpPr>
            <a:spLocks noGrp="1"/>
          </p:cNvSpPr>
          <p:nvPr>
            <p:ph type="sldNum" sz="quarter" idx="5"/>
          </p:nvPr>
        </p:nvSpPr>
        <p:spPr/>
        <p:txBody>
          <a:bodyPr/>
          <a:lstStyle/>
          <a:p>
            <a:fld id="{7302122F-951D-44A2-A5E9-FCDF70A47601}" type="slidenum">
              <a:rPr lang="zh-CN" altLang="en-US" smtClean="0"/>
              <a:t>21</a:t>
            </a:fld>
            <a:endParaRPr lang="zh-CN" altLang="en-US"/>
          </a:p>
        </p:txBody>
      </p:sp>
    </p:spTree>
    <p:extLst>
      <p:ext uri="{BB962C8B-B14F-4D97-AF65-F5344CB8AC3E}">
        <p14:creationId xmlns:p14="http://schemas.microsoft.com/office/powerpoint/2010/main" val="14312075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feature is about </a:t>
            </a:r>
            <a:r>
              <a:rPr lang="en-US" altLang="zh-CN" dirty="0"/>
              <a:t>Neighboring range  which refers to the range that determines whether a random walker is near a cluster.</a:t>
            </a:r>
            <a:endParaRPr lang="zh-CN" altLang="en-US" dirty="0"/>
          </a:p>
          <a:p>
            <a:endParaRPr lang="en-US" dirty="0"/>
          </a:p>
        </p:txBody>
      </p:sp>
      <p:sp>
        <p:nvSpPr>
          <p:cNvPr id="4" name="Slide Number Placeholder 3"/>
          <p:cNvSpPr>
            <a:spLocks noGrp="1"/>
          </p:cNvSpPr>
          <p:nvPr>
            <p:ph type="sldNum" sz="quarter" idx="5"/>
          </p:nvPr>
        </p:nvSpPr>
        <p:spPr/>
        <p:txBody>
          <a:bodyPr/>
          <a:lstStyle/>
          <a:p>
            <a:fld id="{7302122F-951D-44A2-A5E9-FCDF70A47601}" type="slidenum">
              <a:rPr lang="zh-CN" altLang="en-US" smtClean="0"/>
              <a:t>22</a:t>
            </a:fld>
            <a:endParaRPr lang="zh-CN" altLang="en-US"/>
          </a:p>
        </p:txBody>
      </p:sp>
    </p:spTree>
    <p:extLst>
      <p:ext uri="{BB962C8B-B14F-4D97-AF65-F5344CB8AC3E}">
        <p14:creationId xmlns:p14="http://schemas.microsoft.com/office/powerpoint/2010/main" val="22372002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02122F-951D-44A2-A5E9-FCDF70A47601}" type="slidenum">
              <a:rPr lang="zh-CN" altLang="en-US" smtClean="0"/>
              <a:t>23</a:t>
            </a:fld>
            <a:endParaRPr lang="zh-CN" altLang="en-US"/>
          </a:p>
        </p:txBody>
      </p:sp>
    </p:spTree>
    <p:extLst>
      <p:ext uri="{BB962C8B-B14F-4D97-AF65-F5344CB8AC3E}">
        <p14:creationId xmlns:p14="http://schemas.microsoft.com/office/powerpoint/2010/main" val="34130140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Recap from the rules of </a:t>
            </a:r>
            <a:r>
              <a:rPr lang="en-US" dirty="0" err="1"/>
              <a:t>offlattice</a:t>
            </a:r>
            <a:r>
              <a:rPr lang="en-US" dirty="0"/>
              <a:t> simulation, there is a alpha which refers to the number of distance random walker can move in every steps.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we can see from the cluster from left to right </a:t>
            </a:r>
            <a:r>
              <a:rPr lang="en-US" altLang="zh-CN" sz="1200" dirty="0"/>
              <a:t>The higher the alpha value, the structure of cluster is more constricted. </a:t>
            </a:r>
            <a:endParaRPr lang="zh-CN" altLang="en-US" sz="1200" dirty="0"/>
          </a:p>
          <a:p>
            <a:endParaRPr lang="en-US" dirty="0"/>
          </a:p>
        </p:txBody>
      </p:sp>
      <p:sp>
        <p:nvSpPr>
          <p:cNvPr id="4" name="Slide Number Placeholder 3"/>
          <p:cNvSpPr>
            <a:spLocks noGrp="1"/>
          </p:cNvSpPr>
          <p:nvPr>
            <p:ph type="sldNum" sz="quarter" idx="5"/>
          </p:nvPr>
        </p:nvSpPr>
        <p:spPr/>
        <p:txBody>
          <a:bodyPr/>
          <a:lstStyle/>
          <a:p>
            <a:fld id="{7302122F-951D-44A2-A5E9-FCDF70A47601}" type="slidenum">
              <a:rPr lang="zh-CN" altLang="en-US" smtClean="0"/>
              <a:t>25</a:t>
            </a:fld>
            <a:endParaRPr lang="zh-CN" altLang="en-US"/>
          </a:p>
        </p:txBody>
      </p:sp>
    </p:spTree>
    <p:extLst>
      <p:ext uri="{BB962C8B-B14F-4D97-AF65-F5344CB8AC3E}">
        <p14:creationId xmlns:p14="http://schemas.microsoft.com/office/powerpoint/2010/main" val="30515919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this changes in cluster is due to the overlapping of particles.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we increase the alpha value, there are </a:t>
            </a:r>
            <a:r>
              <a:rPr lang="en-US" sz="1200" dirty="0"/>
              <a:t>larger likelihood of overlapping.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 If two particle overlap to one another, the total area of two particle is smaller.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7302122F-951D-44A2-A5E9-FCDF70A47601}" type="slidenum">
              <a:rPr lang="zh-CN" altLang="en-US" smtClean="0"/>
              <a:t>26</a:t>
            </a:fld>
            <a:endParaRPr lang="zh-CN" altLang="en-US"/>
          </a:p>
        </p:txBody>
      </p:sp>
    </p:spTree>
    <p:extLst>
      <p:ext uri="{BB962C8B-B14F-4D97-AF65-F5344CB8AC3E}">
        <p14:creationId xmlns:p14="http://schemas.microsoft.com/office/powerpoint/2010/main" val="10452860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02122F-951D-44A2-A5E9-FCDF70A47601}" type="slidenum">
              <a:rPr lang="zh-CN" altLang="en-US" smtClean="0"/>
              <a:t>27</a:t>
            </a:fld>
            <a:endParaRPr lang="zh-CN" altLang="en-US"/>
          </a:p>
        </p:txBody>
      </p:sp>
    </p:spTree>
    <p:extLst>
      <p:ext uri="{BB962C8B-B14F-4D97-AF65-F5344CB8AC3E}">
        <p14:creationId xmlns:p14="http://schemas.microsoft.com/office/powerpoint/2010/main" val="2242494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list some of the fractal growth model, including </a:t>
            </a:r>
            <a:r>
              <a:rPr lang="en-US" dirty="0" err="1"/>
              <a:t>eden</a:t>
            </a:r>
            <a:r>
              <a:rPr lang="en-US" dirty="0"/>
              <a:t> model, </a:t>
            </a:r>
            <a:r>
              <a:rPr lang="en-US" dirty="0" err="1"/>
              <a:t>william</a:t>
            </a:r>
            <a:r>
              <a:rPr lang="en-US" dirty="0"/>
              <a:t> and </a:t>
            </a:r>
            <a:r>
              <a:rPr lang="en-US" dirty="0" err="1"/>
              <a:t>bjerknes</a:t>
            </a:r>
            <a:r>
              <a:rPr lang="en-US" dirty="0"/>
              <a:t> model and ballistic aggregation model.</a:t>
            </a:r>
          </a:p>
        </p:txBody>
      </p:sp>
      <p:sp>
        <p:nvSpPr>
          <p:cNvPr id="4" name="Slide Number Placeholder 3"/>
          <p:cNvSpPr>
            <a:spLocks noGrp="1"/>
          </p:cNvSpPr>
          <p:nvPr>
            <p:ph type="sldNum" sz="quarter" idx="5"/>
          </p:nvPr>
        </p:nvSpPr>
        <p:spPr/>
        <p:txBody>
          <a:bodyPr/>
          <a:lstStyle/>
          <a:p>
            <a:fld id="{7302122F-951D-44A2-A5E9-FCDF70A47601}" type="slidenum">
              <a:rPr lang="zh-CN" altLang="en-US" smtClean="0"/>
              <a:t>4</a:t>
            </a:fld>
            <a:endParaRPr lang="zh-CN" altLang="en-US"/>
          </a:p>
        </p:txBody>
      </p:sp>
    </p:spTree>
    <p:extLst>
      <p:ext uri="{BB962C8B-B14F-4D97-AF65-F5344CB8AC3E}">
        <p14:creationId xmlns:p14="http://schemas.microsoft.com/office/powerpoint/2010/main" val="2654503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DLA model is also an example of fractal growth. It is first proposed by </a:t>
            </a:r>
            <a:r>
              <a:rPr lang="en-US" dirty="0" err="1"/>
              <a:t>witten</a:t>
            </a:r>
            <a:r>
              <a:rPr lang="en-US" dirty="0"/>
              <a:t> and sander in 1983. Studies following this work can be categorized into many ways.</a:t>
            </a:r>
          </a:p>
          <a:p>
            <a:endParaRPr lang="en-US" dirty="0"/>
          </a:p>
          <a:p>
            <a:r>
              <a:rPr lang="en-US" dirty="0"/>
              <a:t>some people using this model to simulate on certain substance, like lead dendrites, some people simulate DLA on different surfaces such as a curved surface, some simulate DLA in different dimensions such as a 3-d space, others look into some characteristics like a scaling laws with in this model.</a:t>
            </a:r>
          </a:p>
          <a:p>
            <a:endParaRPr lang="en-US" dirty="0"/>
          </a:p>
        </p:txBody>
      </p:sp>
      <p:sp>
        <p:nvSpPr>
          <p:cNvPr id="4" name="Slide Number Placeholder 3"/>
          <p:cNvSpPr>
            <a:spLocks noGrp="1"/>
          </p:cNvSpPr>
          <p:nvPr>
            <p:ph type="sldNum" sz="quarter" idx="5"/>
          </p:nvPr>
        </p:nvSpPr>
        <p:spPr/>
        <p:txBody>
          <a:bodyPr/>
          <a:lstStyle/>
          <a:p>
            <a:fld id="{7302122F-951D-44A2-A5E9-FCDF70A47601}" type="slidenum">
              <a:rPr lang="zh-CN" altLang="en-US" smtClean="0"/>
              <a:t>5</a:t>
            </a:fld>
            <a:endParaRPr lang="zh-CN" altLang="en-US"/>
          </a:p>
        </p:txBody>
      </p:sp>
    </p:spTree>
    <p:extLst>
      <p:ext uri="{BB962C8B-B14F-4D97-AF65-F5344CB8AC3E}">
        <p14:creationId xmlns:p14="http://schemas.microsoft.com/office/powerpoint/2010/main" val="1166980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set of rules. On and off lattice rules. </a:t>
            </a:r>
          </a:p>
        </p:txBody>
      </p:sp>
      <p:sp>
        <p:nvSpPr>
          <p:cNvPr id="4" name="Slide Number Placeholder 3"/>
          <p:cNvSpPr>
            <a:spLocks noGrp="1"/>
          </p:cNvSpPr>
          <p:nvPr>
            <p:ph type="sldNum" sz="quarter" idx="5"/>
          </p:nvPr>
        </p:nvSpPr>
        <p:spPr/>
        <p:txBody>
          <a:bodyPr/>
          <a:lstStyle/>
          <a:p>
            <a:fld id="{7302122F-951D-44A2-A5E9-FCDF70A47601}" type="slidenum">
              <a:rPr lang="zh-CN" altLang="en-US" smtClean="0"/>
              <a:t>6</a:t>
            </a:fld>
            <a:endParaRPr lang="zh-CN" altLang="en-US"/>
          </a:p>
        </p:txBody>
      </p:sp>
    </p:spTree>
    <p:extLst>
      <p:ext uri="{BB962C8B-B14F-4D97-AF65-F5344CB8AC3E}">
        <p14:creationId xmlns:p14="http://schemas.microsoft.com/office/powerpoint/2010/main" val="3605267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introduce the on lattice rules first. This set of rules is described in the </a:t>
            </a:r>
            <a:r>
              <a:rPr lang="en-US" dirty="0" err="1"/>
              <a:t>witten</a:t>
            </a:r>
            <a:r>
              <a:rPr lang="en-US" dirty="0"/>
              <a:t> and sander's paper. </a:t>
            </a:r>
          </a:p>
          <a:p>
            <a:endParaRPr lang="en-US" altLang="zh-CN" sz="1200" dirty="0"/>
          </a:p>
          <a:p>
            <a:r>
              <a:rPr lang="en-US" altLang="zh-CN" sz="1200" dirty="0"/>
              <a:t>Initially, the 2D lattice L is initialized with a cluster containing one particle in the center of the lattice.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you can see from the graph on the right, </a:t>
            </a:r>
            <a:r>
              <a:rPr lang="en-US" altLang="zh-CN" sz="1200" dirty="0"/>
              <a:t>Launch a random particle at a circle of radius which is larger than the largest distance from the seed of a particle belonging to the cluster Undergo a random walk steps with each step being UP, DOWN, LEFT, RIGHT with equal probability.</a:t>
            </a:r>
            <a:endParaRPr lang="zh-CN" altLang="en-US" sz="1200" dirty="0"/>
          </a:p>
          <a:p>
            <a:endParaRPr lang="en-US" dirty="0"/>
          </a:p>
        </p:txBody>
      </p:sp>
      <p:sp>
        <p:nvSpPr>
          <p:cNvPr id="4" name="Slide Number Placeholder 3"/>
          <p:cNvSpPr>
            <a:spLocks noGrp="1"/>
          </p:cNvSpPr>
          <p:nvPr>
            <p:ph type="sldNum" sz="quarter" idx="5"/>
          </p:nvPr>
        </p:nvSpPr>
        <p:spPr/>
        <p:txBody>
          <a:bodyPr/>
          <a:lstStyle/>
          <a:p>
            <a:fld id="{7302122F-951D-44A2-A5E9-FCDF70A47601}" type="slidenum">
              <a:rPr lang="zh-CN" altLang="en-US" smtClean="0"/>
              <a:t>7</a:t>
            </a:fld>
            <a:endParaRPr lang="zh-CN" altLang="en-US"/>
          </a:p>
        </p:txBody>
      </p:sp>
    </p:spTree>
    <p:extLst>
      <p:ext uri="{BB962C8B-B14F-4D97-AF65-F5344CB8AC3E}">
        <p14:creationId xmlns:p14="http://schemas.microsoft.com/office/powerpoint/2010/main" val="1356945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2000" dirty="0"/>
              <a:t>[Repeated] The trajectory is stopped when</a:t>
            </a:r>
            <a:r>
              <a:rPr lang="zh-CN" altLang="en-US" sz="2000" dirty="0"/>
              <a:t> </a:t>
            </a:r>
            <a:r>
              <a:rPr lang="en-US" altLang="zh-CN" sz="2000" dirty="0"/>
              <a:t>either</a:t>
            </a:r>
            <a:r>
              <a:rPr lang="zh-CN" altLang="en-US" sz="2000" dirty="0"/>
              <a:t> </a:t>
            </a:r>
            <a:endParaRPr lang="en-US" altLang="zh-CN" sz="2000" dirty="0"/>
          </a:p>
          <a:p>
            <a:endParaRPr lang="en-US" altLang="zh-CN" sz="2000" dirty="0"/>
          </a:p>
          <a:p>
            <a:r>
              <a:rPr lang="en-US" altLang="zh-CN" sz="2000" dirty="0"/>
              <a:t>The random walk particle sticks to the cluster when the UP, DOWN, LEFT, RIGHT site of random walker is nearest neighbor of site which already belongs to cluster</a:t>
            </a:r>
          </a:p>
          <a:p>
            <a:endParaRPr lang="en-US" altLang="zh-CN" sz="2000" dirty="0"/>
          </a:p>
          <a:p>
            <a:r>
              <a:rPr lang="en-US" altLang="zh-CN" sz="2000" dirty="0"/>
              <a:t>or</a:t>
            </a:r>
          </a:p>
          <a:p>
            <a:endParaRPr lang="en-US" altLang="zh-CN" sz="2000" dirty="0"/>
          </a:p>
          <a:p>
            <a:r>
              <a:rPr lang="en-US" altLang="zh-CN" sz="2000" dirty="0"/>
              <a:t>The random walk particle is beyond a circle that has 2 times the aggregation size, which is demonstrate on the graph. In this case the particle is nearly out of range, and we are about to discard it.</a:t>
            </a:r>
          </a:p>
          <a:p>
            <a:endParaRPr lang="en-US" altLang="zh-CN" sz="2000" dirty="0"/>
          </a:p>
          <a:p>
            <a:r>
              <a:rPr lang="en-US" altLang="zh-CN" sz="2000" dirty="0"/>
              <a:t>Steps 2 to 4, indicated by repeated label will be repeated until the total number of particles in the cluster reaches N particles.</a:t>
            </a:r>
            <a:endParaRPr lang="zh-CN" altLang="en-US" sz="2000" dirty="0"/>
          </a:p>
          <a:p>
            <a:endParaRPr lang="en-US" dirty="0"/>
          </a:p>
        </p:txBody>
      </p:sp>
      <p:sp>
        <p:nvSpPr>
          <p:cNvPr id="4" name="Slide Number Placeholder 3"/>
          <p:cNvSpPr>
            <a:spLocks noGrp="1"/>
          </p:cNvSpPr>
          <p:nvPr>
            <p:ph type="sldNum" sz="quarter" idx="5"/>
          </p:nvPr>
        </p:nvSpPr>
        <p:spPr/>
        <p:txBody>
          <a:bodyPr/>
          <a:lstStyle/>
          <a:p>
            <a:fld id="{7302122F-951D-44A2-A5E9-FCDF70A47601}" type="slidenum">
              <a:rPr lang="zh-CN" altLang="en-US" smtClean="0"/>
              <a:t>8</a:t>
            </a:fld>
            <a:endParaRPr lang="zh-CN" altLang="en-US"/>
          </a:p>
        </p:txBody>
      </p:sp>
    </p:spTree>
    <p:extLst>
      <p:ext uri="{BB962C8B-B14F-4D97-AF65-F5344CB8AC3E}">
        <p14:creationId xmlns:p14="http://schemas.microsoft.com/office/powerpoint/2010/main" val="2657504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my simulation with 27 thousand particles.</a:t>
            </a:r>
          </a:p>
        </p:txBody>
      </p:sp>
      <p:sp>
        <p:nvSpPr>
          <p:cNvPr id="4" name="Slide Number Placeholder 3"/>
          <p:cNvSpPr>
            <a:spLocks noGrp="1"/>
          </p:cNvSpPr>
          <p:nvPr>
            <p:ph type="sldNum" sz="quarter" idx="5"/>
          </p:nvPr>
        </p:nvSpPr>
        <p:spPr/>
        <p:txBody>
          <a:bodyPr/>
          <a:lstStyle/>
          <a:p>
            <a:fld id="{7302122F-951D-44A2-A5E9-FCDF70A47601}" type="slidenum">
              <a:rPr lang="zh-CN" altLang="en-US" smtClean="0"/>
              <a:t>9</a:t>
            </a:fld>
            <a:endParaRPr lang="zh-CN" altLang="en-US"/>
          </a:p>
        </p:txBody>
      </p:sp>
    </p:spTree>
    <p:extLst>
      <p:ext uri="{BB962C8B-B14F-4D97-AF65-F5344CB8AC3E}">
        <p14:creationId xmlns:p14="http://schemas.microsoft.com/office/powerpoint/2010/main" val="1391428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02122F-951D-44A2-A5E9-FCDF70A47601}" type="slidenum">
              <a:rPr lang="zh-CN" altLang="en-US" smtClean="0"/>
              <a:t>10</a:t>
            </a:fld>
            <a:endParaRPr lang="zh-CN" altLang="en-US"/>
          </a:p>
        </p:txBody>
      </p:sp>
    </p:spTree>
    <p:extLst>
      <p:ext uri="{BB962C8B-B14F-4D97-AF65-F5344CB8AC3E}">
        <p14:creationId xmlns:p14="http://schemas.microsoft.com/office/powerpoint/2010/main" val="1395351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7172A7-07F0-4BC8-834B-DFC6A8EED26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6AA9DDA-D3C5-4AF7-94C2-81B79C97BF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D0EC1A5-F51D-4E02-B96E-8C5E644A57B4}"/>
              </a:ext>
            </a:extLst>
          </p:cNvPr>
          <p:cNvSpPr>
            <a:spLocks noGrp="1"/>
          </p:cNvSpPr>
          <p:nvPr>
            <p:ph type="dt" sz="half" idx="10"/>
          </p:nvPr>
        </p:nvSpPr>
        <p:spPr/>
        <p:txBody>
          <a:bodyPr/>
          <a:lstStyle/>
          <a:p>
            <a:fld id="{287B2F47-642C-4B96-9B28-B0C1D7DB647F}" type="datetimeFigureOut">
              <a:rPr lang="zh-CN" altLang="en-US" smtClean="0"/>
              <a:t>2021/5/6</a:t>
            </a:fld>
            <a:endParaRPr lang="zh-CN" altLang="en-US"/>
          </a:p>
        </p:txBody>
      </p:sp>
      <p:sp>
        <p:nvSpPr>
          <p:cNvPr id="5" name="页脚占位符 4">
            <a:extLst>
              <a:ext uri="{FF2B5EF4-FFF2-40B4-BE49-F238E27FC236}">
                <a16:creationId xmlns:a16="http://schemas.microsoft.com/office/drawing/2014/main" id="{D19AC001-29AB-4D23-A570-828BC061693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A0AC430-8973-4AC0-BB09-B8672DF6C1CB}"/>
              </a:ext>
            </a:extLst>
          </p:cNvPr>
          <p:cNvSpPr>
            <a:spLocks noGrp="1"/>
          </p:cNvSpPr>
          <p:nvPr>
            <p:ph type="sldNum" sz="quarter" idx="12"/>
          </p:nvPr>
        </p:nvSpPr>
        <p:spPr/>
        <p:txBody>
          <a:bodyPr/>
          <a:lstStyle/>
          <a:p>
            <a:fld id="{F43908DD-B0FC-48E5-945A-2A9BD3B53A59}" type="slidenum">
              <a:rPr lang="zh-CN" altLang="en-US" smtClean="0"/>
              <a:t>‹#›</a:t>
            </a:fld>
            <a:endParaRPr lang="zh-CN" altLang="en-US"/>
          </a:p>
        </p:txBody>
      </p:sp>
    </p:spTree>
    <p:extLst>
      <p:ext uri="{BB962C8B-B14F-4D97-AF65-F5344CB8AC3E}">
        <p14:creationId xmlns:p14="http://schemas.microsoft.com/office/powerpoint/2010/main" val="2072035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1A261D-2AF2-424F-B354-928735222A6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5EEE667-2A9A-4C88-8EEE-6898E8CEB50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9B00EEB-3D74-4D93-ABC2-678612F05E66}"/>
              </a:ext>
            </a:extLst>
          </p:cNvPr>
          <p:cNvSpPr>
            <a:spLocks noGrp="1"/>
          </p:cNvSpPr>
          <p:nvPr>
            <p:ph type="dt" sz="half" idx="10"/>
          </p:nvPr>
        </p:nvSpPr>
        <p:spPr/>
        <p:txBody>
          <a:bodyPr/>
          <a:lstStyle/>
          <a:p>
            <a:fld id="{287B2F47-642C-4B96-9B28-B0C1D7DB647F}" type="datetimeFigureOut">
              <a:rPr lang="zh-CN" altLang="en-US" smtClean="0"/>
              <a:t>2021/5/6</a:t>
            </a:fld>
            <a:endParaRPr lang="zh-CN" altLang="en-US"/>
          </a:p>
        </p:txBody>
      </p:sp>
      <p:sp>
        <p:nvSpPr>
          <p:cNvPr id="5" name="页脚占位符 4">
            <a:extLst>
              <a:ext uri="{FF2B5EF4-FFF2-40B4-BE49-F238E27FC236}">
                <a16:creationId xmlns:a16="http://schemas.microsoft.com/office/drawing/2014/main" id="{467402BF-59B4-4AAF-A667-C65587AF22D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84CDB0B-EBB0-4897-B6C4-3C0E512A3EFA}"/>
              </a:ext>
            </a:extLst>
          </p:cNvPr>
          <p:cNvSpPr>
            <a:spLocks noGrp="1"/>
          </p:cNvSpPr>
          <p:nvPr>
            <p:ph type="sldNum" sz="quarter" idx="12"/>
          </p:nvPr>
        </p:nvSpPr>
        <p:spPr/>
        <p:txBody>
          <a:bodyPr/>
          <a:lstStyle/>
          <a:p>
            <a:fld id="{F43908DD-B0FC-48E5-945A-2A9BD3B53A59}" type="slidenum">
              <a:rPr lang="zh-CN" altLang="en-US" smtClean="0"/>
              <a:t>‹#›</a:t>
            </a:fld>
            <a:endParaRPr lang="zh-CN" altLang="en-US"/>
          </a:p>
        </p:txBody>
      </p:sp>
    </p:spTree>
    <p:extLst>
      <p:ext uri="{BB962C8B-B14F-4D97-AF65-F5344CB8AC3E}">
        <p14:creationId xmlns:p14="http://schemas.microsoft.com/office/powerpoint/2010/main" val="1219473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22DFB8D-4BFC-49DD-BE30-8EF9D337480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9EF85D3-8F34-43E6-B753-0532394D009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59A1D06-1F40-4B46-B043-F563CD55F142}"/>
              </a:ext>
            </a:extLst>
          </p:cNvPr>
          <p:cNvSpPr>
            <a:spLocks noGrp="1"/>
          </p:cNvSpPr>
          <p:nvPr>
            <p:ph type="dt" sz="half" idx="10"/>
          </p:nvPr>
        </p:nvSpPr>
        <p:spPr/>
        <p:txBody>
          <a:bodyPr/>
          <a:lstStyle/>
          <a:p>
            <a:fld id="{287B2F47-642C-4B96-9B28-B0C1D7DB647F}" type="datetimeFigureOut">
              <a:rPr lang="zh-CN" altLang="en-US" smtClean="0"/>
              <a:t>2021/5/6</a:t>
            </a:fld>
            <a:endParaRPr lang="zh-CN" altLang="en-US"/>
          </a:p>
        </p:txBody>
      </p:sp>
      <p:sp>
        <p:nvSpPr>
          <p:cNvPr id="5" name="页脚占位符 4">
            <a:extLst>
              <a:ext uri="{FF2B5EF4-FFF2-40B4-BE49-F238E27FC236}">
                <a16:creationId xmlns:a16="http://schemas.microsoft.com/office/drawing/2014/main" id="{F06D3EF5-14ED-4437-8CED-E35B564E2E6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CA99723-E83A-48E7-8EAA-2F2E345A7ABB}"/>
              </a:ext>
            </a:extLst>
          </p:cNvPr>
          <p:cNvSpPr>
            <a:spLocks noGrp="1"/>
          </p:cNvSpPr>
          <p:nvPr>
            <p:ph type="sldNum" sz="quarter" idx="12"/>
          </p:nvPr>
        </p:nvSpPr>
        <p:spPr/>
        <p:txBody>
          <a:bodyPr/>
          <a:lstStyle/>
          <a:p>
            <a:fld id="{F43908DD-B0FC-48E5-945A-2A9BD3B53A59}" type="slidenum">
              <a:rPr lang="zh-CN" altLang="en-US" smtClean="0"/>
              <a:t>‹#›</a:t>
            </a:fld>
            <a:endParaRPr lang="zh-CN" altLang="en-US"/>
          </a:p>
        </p:txBody>
      </p:sp>
    </p:spTree>
    <p:extLst>
      <p:ext uri="{BB962C8B-B14F-4D97-AF65-F5344CB8AC3E}">
        <p14:creationId xmlns:p14="http://schemas.microsoft.com/office/powerpoint/2010/main" val="1578135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58860D-DA5F-4831-BF09-14766C0C29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9557143-E4D8-452E-BF7E-7A7A116797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52FBAA6-6187-4B7D-96AE-2E62483EB1F6}"/>
              </a:ext>
            </a:extLst>
          </p:cNvPr>
          <p:cNvSpPr>
            <a:spLocks noGrp="1"/>
          </p:cNvSpPr>
          <p:nvPr>
            <p:ph type="dt" sz="half" idx="10"/>
          </p:nvPr>
        </p:nvSpPr>
        <p:spPr/>
        <p:txBody>
          <a:bodyPr/>
          <a:lstStyle/>
          <a:p>
            <a:fld id="{287B2F47-642C-4B96-9B28-B0C1D7DB647F}" type="datetimeFigureOut">
              <a:rPr lang="zh-CN" altLang="en-US" smtClean="0"/>
              <a:t>2021/5/6</a:t>
            </a:fld>
            <a:endParaRPr lang="zh-CN" altLang="en-US"/>
          </a:p>
        </p:txBody>
      </p:sp>
      <p:sp>
        <p:nvSpPr>
          <p:cNvPr id="5" name="页脚占位符 4">
            <a:extLst>
              <a:ext uri="{FF2B5EF4-FFF2-40B4-BE49-F238E27FC236}">
                <a16:creationId xmlns:a16="http://schemas.microsoft.com/office/drawing/2014/main" id="{9BA57B91-0CAC-4D45-892E-43A289869B1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9DCB8C1-BB0F-4F75-8385-D4784F877E2E}"/>
              </a:ext>
            </a:extLst>
          </p:cNvPr>
          <p:cNvSpPr>
            <a:spLocks noGrp="1"/>
          </p:cNvSpPr>
          <p:nvPr>
            <p:ph type="sldNum" sz="quarter" idx="12"/>
          </p:nvPr>
        </p:nvSpPr>
        <p:spPr/>
        <p:txBody>
          <a:bodyPr/>
          <a:lstStyle/>
          <a:p>
            <a:fld id="{F43908DD-B0FC-48E5-945A-2A9BD3B53A59}" type="slidenum">
              <a:rPr lang="zh-CN" altLang="en-US" smtClean="0"/>
              <a:t>‹#›</a:t>
            </a:fld>
            <a:endParaRPr lang="zh-CN" altLang="en-US"/>
          </a:p>
        </p:txBody>
      </p:sp>
    </p:spTree>
    <p:extLst>
      <p:ext uri="{BB962C8B-B14F-4D97-AF65-F5344CB8AC3E}">
        <p14:creationId xmlns:p14="http://schemas.microsoft.com/office/powerpoint/2010/main" val="713963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6B6284-D388-4FD6-99DF-0625FA312D5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247C7D5-9421-4CE0-A25A-B39663CC8F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CE06781-2671-4A65-A76F-EAC1C3E46690}"/>
              </a:ext>
            </a:extLst>
          </p:cNvPr>
          <p:cNvSpPr>
            <a:spLocks noGrp="1"/>
          </p:cNvSpPr>
          <p:nvPr>
            <p:ph type="dt" sz="half" idx="10"/>
          </p:nvPr>
        </p:nvSpPr>
        <p:spPr/>
        <p:txBody>
          <a:bodyPr/>
          <a:lstStyle/>
          <a:p>
            <a:fld id="{287B2F47-642C-4B96-9B28-B0C1D7DB647F}" type="datetimeFigureOut">
              <a:rPr lang="zh-CN" altLang="en-US" smtClean="0"/>
              <a:t>2021/5/6</a:t>
            </a:fld>
            <a:endParaRPr lang="zh-CN" altLang="en-US"/>
          </a:p>
        </p:txBody>
      </p:sp>
      <p:sp>
        <p:nvSpPr>
          <p:cNvPr id="5" name="页脚占位符 4">
            <a:extLst>
              <a:ext uri="{FF2B5EF4-FFF2-40B4-BE49-F238E27FC236}">
                <a16:creationId xmlns:a16="http://schemas.microsoft.com/office/drawing/2014/main" id="{6E29B3E9-5BC1-49ED-9B33-2C0261C594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4409D2C-4EA2-45D1-9442-6F7CA1EBD109}"/>
              </a:ext>
            </a:extLst>
          </p:cNvPr>
          <p:cNvSpPr>
            <a:spLocks noGrp="1"/>
          </p:cNvSpPr>
          <p:nvPr>
            <p:ph type="sldNum" sz="quarter" idx="12"/>
          </p:nvPr>
        </p:nvSpPr>
        <p:spPr/>
        <p:txBody>
          <a:bodyPr/>
          <a:lstStyle/>
          <a:p>
            <a:fld id="{F43908DD-B0FC-48E5-945A-2A9BD3B53A59}" type="slidenum">
              <a:rPr lang="zh-CN" altLang="en-US" smtClean="0"/>
              <a:t>‹#›</a:t>
            </a:fld>
            <a:endParaRPr lang="zh-CN" altLang="en-US"/>
          </a:p>
        </p:txBody>
      </p:sp>
    </p:spTree>
    <p:extLst>
      <p:ext uri="{BB962C8B-B14F-4D97-AF65-F5344CB8AC3E}">
        <p14:creationId xmlns:p14="http://schemas.microsoft.com/office/powerpoint/2010/main" val="2266007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E05869-54AA-42CD-8FA7-011305CDE85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F8AE5B8-8B61-43E2-A602-9A60E4B0350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5B13FF6-DCAD-4DF3-8149-7326DBA018A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1C086D6-B12A-4B2B-BDC9-872686AC939B}"/>
              </a:ext>
            </a:extLst>
          </p:cNvPr>
          <p:cNvSpPr>
            <a:spLocks noGrp="1"/>
          </p:cNvSpPr>
          <p:nvPr>
            <p:ph type="dt" sz="half" idx="10"/>
          </p:nvPr>
        </p:nvSpPr>
        <p:spPr/>
        <p:txBody>
          <a:bodyPr/>
          <a:lstStyle/>
          <a:p>
            <a:fld id="{287B2F47-642C-4B96-9B28-B0C1D7DB647F}" type="datetimeFigureOut">
              <a:rPr lang="zh-CN" altLang="en-US" smtClean="0"/>
              <a:t>2021/5/6</a:t>
            </a:fld>
            <a:endParaRPr lang="zh-CN" altLang="en-US"/>
          </a:p>
        </p:txBody>
      </p:sp>
      <p:sp>
        <p:nvSpPr>
          <p:cNvPr id="6" name="页脚占位符 5">
            <a:extLst>
              <a:ext uri="{FF2B5EF4-FFF2-40B4-BE49-F238E27FC236}">
                <a16:creationId xmlns:a16="http://schemas.microsoft.com/office/drawing/2014/main" id="{EA276FE5-AA74-423D-B687-DF7D8392A8C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E6C38F8-C04A-4BF2-89B5-C42C29DB753B}"/>
              </a:ext>
            </a:extLst>
          </p:cNvPr>
          <p:cNvSpPr>
            <a:spLocks noGrp="1"/>
          </p:cNvSpPr>
          <p:nvPr>
            <p:ph type="sldNum" sz="quarter" idx="12"/>
          </p:nvPr>
        </p:nvSpPr>
        <p:spPr/>
        <p:txBody>
          <a:bodyPr/>
          <a:lstStyle/>
          <a:p>
            <a:fld id="{F43908DD-B0FC-48E5-945A-2A9BD3B53A59}" type="slidenum">
              <a:rPr lang="zh-CN" altLang="en-US" smtClean="0"/>
              <a:t>‹#›</a:t>
            </a:fld>
            <a:endParaRPr lang="zh-CN" altLang="en-US"/>
          </a:p>
        </p:txBody>
      </p:sp>
    </p:spTree>
    <p:extLst>
      <p:ext uri="{BB962C8B-B14F-4D97-AF65-F5344CB8AC3E}">
        <p14:creationId xmlns:p14="http://schemas.microsoft.com/office/powerpoint/2010/main" val="2360169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F975F7-E86E-4E8F-A064-8EF5CEA07A4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46B9972-27E2-4B2A-940B-505A874BDD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BCC9E80-CC58-4252-8846-616E924F2EB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A64B3C6-2BB7-4B63-AE31-73662635D5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9F38F29-AA98-4F35-94F9-C5418154CF2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18C5BEE-3335-482E-8B3B-CE90E4E8CF93}"/>
              </a:ext>
            </a:extLst>
          </p:cNvPr>
          <p:cNvSpPr>
            <a:spLocks noGrp="1"/>
          </p:cNvSpPr>
          <p:nvPr>
            <p:ph type="dt" sz="half" idx="10"/>
          </p:nvPr>
        </p:nvSpPr>
        <p:spPr/>
        <p:txBody>
          <a:bodyPr/>
          <a:lstStyle/>
          <a:p>
            <a:fld id="{287B2F47-642C-4B96-9B28-B0C1D7DB647F}" type="datetimeFigureOut">
              <a:rPr lang="zh-CN" altLang="en-US" smtClean="0"/>
              <a:t>2021/5/6</a:t>
            </a:fld>
            <a:endParaRPr lang="zh-CN" altLang="en-US"/>
          </a:p>
        </p:txBody>
      </p:sp>
      <p:sp>
        <p:nvSpPr>
          <p:cNvPr id="8" name="页脚占位符 7">
            <a:extLst>
              <a:ext uri="{FF2B5EF4-FFF2-40B4-BE49-F238E27FC236}">
                <a16:creationId xmlns:a16="http://schemas.microsoft.com/office/drawing/2014/main" id="{9C9382DE-D4E4-4992-9B21-1BC3E38538D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820840A6-2A80-4CE4-A199-D77D61AB6065}"/>
              </a:ext>
            </a:extLst>
          </p:cNvPr>
          <p:cNvSpPr>
            <a:spLocks noGrp="1"/>
          </p:cNvSpPr>
          <p:nvPr>
            <p:ph type="sldNum" sz="quarter" idx="12"/>
          </p:nvPr>
        </p:nvSpPr>
        <p:spPr/>
        <p:txBody>
          <a:bodyPr/>
          <a:lstStyle/>
          <a:p>
            <a:fld id="{F43908DD-B0FC-48E5-945A-2A9BD3B53A59}" type="slidenum">
              <a:rPr lang="zh-CN" altLang="en-US" smtClean="0"/>
              <a:t>‹#›</a:t>
            </a:fld>
            <a:endParaRPr lang="zh-CN" altLang="en-US"/>
          </a:p>
        </p:txBody>
      </p:sp>
    </p:spTree>
    <p:extLst>
      <p:ext uri="{BB962C8B-B14F-4D97-AF65-F5344CB8AC3E}">
        <p14:creationId xmlns:p14="http://schemas.microsoft.com/office/powerpoint/2010/main" val="3142207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560B31-960B-4706-9AF2-BA8B301B6BB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4D4C1A7-D3DA-4BAD-B6C5-38E316547F5B}"/>
              </a:ext>
            </a:extLst>
          </p:cNvPr>
          <p:cNvSpPr>
            <a:spLocks noGrp="1"/>
          </p:cNvSpPr>
          <p:nvPr>
            <p:ph type="dt" sz="half" idx="10"/>
          </p:nvPr>
        </p:nvSpPr>
        <p:spPr/>
        <p:txBody>
          <a:bodyPr/>
          <a:lstStyle/>
          <a:p>
            <a:fld id="{287B2F47-642C-4B96-9B28-B0C1D7DB647F}" type="datetimeFigureOut">
              <a:rPr lang="zh-CN" altLang="en-US" smtClean="0"/>
              <a:t>2021/5/6</a:t>
            </a:fld>
            <a:endParaRPr lang="zh-CN" altLang="en-US"/>
          </a:p>
        </p:txBody>
      </p:sp>
      <p:sp>
        <p:nvSpPr>
          <p:cNvPr id="4" name="页脚占位符 3">
            <a:extLst>
              <a:ext uri="{FF2B5EF4-FFF2-40B4-BE49-F238E27FC236}">
                <a16:creationId xmlns:a16="http://schemas.microsoft.com/office/drawing/2014/main" id="{C7D972C1-891A-4D02-9DC0-06A0DF7E5D1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4836962-91F9-4E48-8024-8A0ED8AF4973}"/>
              </a:ext>
            </a:extLst>
          </p:cNvPr>
          <p:cNvSpPr>
            <a:spLocks noGrp="1"/>
          </p:cNvSpPr>
          <p:nvPr>
            <p:ph type="sldNum" sz="quarter" idx="12"/>
          </p:nvPr>
        </p:nvSpPr>
        <p:spPr/>
        <p:txBody>
          <a:bodyPr/>
          <a:lstStyle/>
          <a:p>
            <a:fld id="{F43908DD-B0FC-48E5-945A-2A9BD3B53A59}" type="slidenum">
              <a:rPr lang="zh-CN" altLang="en-US" smtClean="0"/>
              <a:t>‹#›</a:t>
            </a:fld>
            <a:endParaRPr lang="zh-CN" altLang="en-US"/>
          </a:p>
        </p:txBody>
      </p:sp>
    </p:spTree>
    <p:extLst>
      <p:ext uri="{BB962C8B-B14F-4D97-AF65-F5344CB8AC3E}">
        <p14:creationId xmlns:p14="http://schemas.microsoft.com/office/powerpoint/2010/main" val="2957259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A525041-12CE-4130-9F0B-DD3F24DD854D}"/>
              </a:ext>
            </a:extLst>
          </p:cNvPr>
          <p:cNvSpPr>
            <a:spLocks noGrp="1"/>
          </p:cNvSpPr>
          <p:nvPr>
            <p:ph type="dt" sz="half" idx="10"/>
          </p:nvPr>
        </p:nvSpPr>
        <p:spPr/>
        <p:txBody>
          <a:bodyPr/>
          <a:lstStyle/>
          <a:p>
            <a:fld id="{287B2F47-642C-4B96-9B28-B0C1D7DB647F}" type="datetimeFigureOut">
              <a:rPr lang="zh-CN" altLang="en-US" smtClean="0"/>
              <a:t>2021/5/6</a:t>
            </a:fld>
            <a:endParaRPr lang="zh-CN" altLang="en-US"/>
          </a:p>
        </p:txBody>
      </p:sp>
      <p:sp>
        <p:nvSpPr>
          <p:cNvPr id="3" name="页脚占位符 2">
            <a:extLst>
              <a:ext uri="{FF2B5EF4-FFF2-40B4-BE49-F238E27FC236}">
                <a16:creationId xmlns:a16="http://schemas.microsoft.com/office/drawing/2014/main" id="{D36039E0-9F3A-4A8E-9C13-DE2717DAED9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B85548D-1498-4483-920A-3E0E08D0A75D}"/>
              </a:ext>
            </a:extLst>
          </p:cNvPr>
          <p:cNvSpPr>
            <a:spLocks noGrp="1"/>
          </p:cNvSpPr>
          <p:nvPr>
            <p:ph type="sldNum" sz="quarter" idx="12"/>
          </p:nvPr>
        </p:nvSpPr>
        <p:spPr/>
        <p:txBody>
          <a:bodyPr/>
          <a:lstStyle/>
          <a:p>
            <a:fld id="{F43908DD-B0FC-48E5-945A-2A9BD3B53A59}" type="slidenum">
              <a:rPr lang="zh-CN" altLang="en-US" smtClean="0"/>
              <a:t>‹#›</a:t>
            </a:fld>
            <a:endParaRPr lang="zh-CN" altLang="en-US"/>
          </a:p>
        </p:txBody>
      </p:sp>
    </p:spTree>
    <p:extLst>
      <p:ext uri="{BB962C8B-B14F-4D97-AF65-F5344CB8AC3E}">
        <p14:creationId xmlns:p14="http://schemas.microsoft.com/office/powerpoint/2010/main" val="3747390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DC84CD-0ED9-4406-92C4-C4A7AEC79B0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6B16016-C0EF-49E7-AA4A-85A647066A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454181B-FB2A-491F-9E65-DF9E54F4C1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A12A7E1-4770-4F4A-A278-22B5425DB37E}"/>
              </a:ext>
            </a:extLst>
          </p:cNvPr>
          <p:cNvSpPr>
            <a:spLocks noGrp="1"/>
          </p:cNvSpPr>
          <p:nvPr>
            <p:ph type="dt" sz="half" idx="10"/>
          </p:nvPr>
        </p:nvSpPr>
        <p:spPr/>
        <p:txBody>
          <a:bodyPr/>
          <a:lstStyle/>
          <a:p>
            <a:fld id="{287B2F47-642C-4B96-9B28-B0C1D7DB647F}" type="datetimeFigureOut">
              <a:rPr lang="zh-CN" altLang="en-US" smtClean="0"/>
              <a:t>2021/5/6</a:t>
            </a:fld>
            <a:endParaRPr lang="zh-CN" altLang="en-US"/>
          </a:p>
        </p:txBody>
      </p:sp>
      <p:sp>
        <p:nvSpPr>
          <p:cNvPr id="6" name="页脚占位符 5">
            <a:extLst>
              <a:ext uri="{FF2B5EF4-FFF2-40B4-BE49-F238E27FC236}">
                <a16:creationId xmlns:a16="http://schemas.microsoft.com/office/drawing/2014/main" id="{3901B9F9-0225-407B-A850-E3A01E11877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BF8A855-9EA7-4025-AC1E-679E1ADC461F}"/>
              </a:ext>
            </a:extLst>
          </p:cNvPr>
          <p:cNvSpPr>
            <a:spLocks noGrp="1"/>
          </p:cNvSpPr>
          <p:nvPr>
            <p:ph type="sldNum" sz="quarter" idx="12"/>
          </p:nvPr>
        </p:nvSpPr>
        <p:spPr/>
        <p:txBody>
          <a:bodyPr/>
          <a:lstStyle/>
          <a:p>
            <a:fld id="{F43908DD-B0FC-48E5-945A-2A9BD3B53A59}" type="slidenum">
              <a:rPr lang="zh-CN" altLang="en-US" smtClean="0"/>
              <a:t>‹#›</a:t>
            </a:fld>
            <a:endParaRPr lang="zh-CN" altLang="en-US"/>
          </a:p>
        </p:txBody>
      </p:sp>
    </p:spTree>
    <p:extLst>
      <p:ext uri="{BB962C8B-B14F-4D97-AF65-F5344CB8AC3E}">
        <p14:creationId xmlns:p14="http://schemas.microsoft.com/office/powerpoint/2010/main" val="26069343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78A5CD-0150-4628-B93A-9FD888F224A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B45DBAA-74BE-4836-BEDD-F06573F824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89DDF30-F606-4955-878E-0D162A791D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2BA674C-7402-4297-903F-378C83256F32}"/>
              </a:ext>
            </a:extLst>
          </p:cNvPr>
          <p:cNvSpPr>
            <a:spLocks noGrp="1"/>
          </p:cNvSpPr>
          <p:nvPr>
            <p:ph type="dt" sz="half" idx="10"/>
          </p:nvPr>
        </p:nvSpPr>
        <p:spPr/>
        <p:txBody>
          <a:bodyPr/>
          <a:lstStyle/>
          <a:p>
            <a:fld id="{287B2F47-642C-4B96-9B28-B0C1D7DB647F}" type="datetimeFigureOut">
              <a:rPr lang="zh-CN" altLang="en-US" smtClean="0"/>
              <a:t>2021/5/6</a:t>
            </a:fld>
            <a:endParaRPr lang="zh-CN" altLang="en-US"/>
          </a:p>
        </p:txBody>
      </p:sp>
      <p:sp>
        <p:nvSpPr>
          <p:cNvPr id="6" name="页脚占位符 5">
            <a:extLst>
              <a:ext uri="{FF2B5EF4-FFF2-40B4-BE49-F238E27FC236}">
                <a16:creationId xmlns:a16="http://schemas.microsoft.com/office/drawing/2014/main" id="{43DDB065-CBA2-4899-AC0B-D537045D50E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B481A29-00E5-4840-89C1-6D83020F2B0F}"/>
              </a:ext>
            </a:extLst>
          </p:cNvPr>
          <p:cNvSpPr>
            <a:spLocks noGrp="1"/>
          </p:cNvSpPr>
          <p:nvPr>
            <p:ph type="sldNum" sz="quarter" idx="12"/>
          </p:nvPr>
        </p:nvSpPr>
        <p:spPr/>
        <p:txBody>
          <a:bodyPr/>
          <a:lstStyle/>
          <a:p>
            <a:fld id="{F43908DD-B0FC-48E5-945A-2A9BD3B53A59}" type="slidenum">
              <a:rPr lang="zh-CN" altLang="en-US" smtClean="0"/>
              <a:t>‹#›</a:t>
            </a:fld>
            <a:endParaRPr lang="zh-CN" altLang="en-US"/>
          </a:p>
        </p:txBody>
      </p:sp>
    </p:spTree>
    <p:extLst>
      <p:ext uri="{BB962C8B-B14F-4D97-AF65-F5344CB8AC3E}">
        <p14:creationId xmlns:p14="http://schemas.microsoft.com/office/powerpoint/2010/main" val="33115696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07F4447-E10D-4ECF-A681-5E878AF5B2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BEAF484-1DEB-444C-960E-E6E114C5F6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4CFE474-8790-4A5A-A704-B6F318D135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7B2F47-642C-4B96-9B28-B0C1D7DB647F}" type="datetimeFigureOut">
              <a:rPr lang="zh-CN" altLang="en-US" smtClean="0"/>
              <a:t>2021/5/6</a:t>
            </a:fld>
            <a:endParaRPr lang="zh-CN" altLang="en-US"/>
          </a:p>
        </p:txBody>
      </p:sp>
      <p:sp>
        <p:nvSpPr>
          <p:cNvPr id="5" name="页脚占位符 4">
            <a:extLst>
              <a:ext uri="{FF2B5EF4-FFF2-40B4-BE49-F238E27FC236}">
                <a16:creationId xmlns:a16="http://schemas.microsoft.com/office/drawing/2014/main" id="{538F52CC-F5E8-4243-BE30-3BCFD1AD81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301A923-E8AE-4547-8BF7-33BAAD5043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3908DD-B0FC-48E5-945A-2A9BD3B53A59}" type="slidenum">
              <a:rPr lang="zh-CN" altLang="en-US" smtClean="0"/>
              <a:t>‹#›</a:t>
            </a:fld>
            <a:endParaRPr lang="zh-CN" altLang="en-US"/>
          </a:p>
        </p:txBody>
      </p:sp>
    </p:spTree>
    <p:extLst>
      <p:ext uri="{BB962C8B-B14F-4D97-AF65-F5344CB8AC3E}">
        <p14:creationId xmlns:p14="http://schemas.microsoft.com/office/powerpoint/2010/main" val="3597597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BEB6B0-DEAA-4B02-B0E6-2675CDACA24E}"/>
              </a:ext>
            </a:extLst>
          </p:cNvPr>
          <p:cNvSpPr>
            <a:spLocks noGrp="1"/>
          </p:cNvSpPr>
          <p:nvPr>
            <p:ph type="ctrTitle"/>
          </p:nvPr>
        </p:nvSpPr>
        <p:spPr>
          <a:xfrm>
            <a:off x="1085088" y="1122363"/>
            <a:ext cx="10082784" cy="2387600"/>
          </a:xfrm>
        </p:spPr>
        <p:txBody>
          <a:bodyPr>
            <a:normAutofit fontScale="90000"/>
          </a:bodyPr>
          <a:lstStyle/>
          <a:p>
            <a:r>
              <a:rPr lang="en-US" altLang="zh-CN" dirty="0"/>
              <a:t>Fractal Dimension of the Diffusion-limited Aggregation (DLA) Model On and Off Lattice</a:t>
            </a:r>
            <a:endParaRPr lang="zh-CN" altLang="en-US" dirty="0"/>
          </a:p>
        </p:txBody>
      </p:sp>
      <p:sp>
        <p:nvSpPr>
          <p:cNvPr id="3" name="副标题 2">
            <a:extLst>
              <a:ext uri="{FF2B5EF4-FFF2-40B4-BE49-F238E27FC236}">
                <a16:creationId xmlns:a16="http://schemas.microsoft.com/office/drawing/2014/main" id="{9DF7C408-1E67-48C8-B838-5A9EA3435E1D}"/>
              </a:ext>
            </a:extLst>
          </p:cNvPr>
          <p:cNvSpPr>
            <a:spLocks noGrp="1"/>
          </p:cNvSpPr>
          <p:nvPr>
            <p:ph type="subTitle" idx="1"/>
          </p:nvPr>
        </p:nvSpPr>
        <p:spPr/>
        <p:txBody>
          <a:bodyPr>
            <a:normAutofit lnSpcReduction="10000"/>
          </a:bodyPr>
          <a:lstStyle/>
          <a:p>
            <a:r>
              <a:rPr lang="en-US" altLang="zh-CN" dirty="0"/>
              <a:t>Jacky Lin</a:t>
            </a:r>
          </a:p>
          <a:p>
            <a:r>
              <a:rPr lang="en-US" altLang="zh-CN" dirty="0"/>
              <a:t>Bucknell University</a:t>
            </a:r>
          </a:p>
          <a:p>
            <a:endParaRPr lang="en-US" altLang="zh-CN" dirty="0"/>
          </a:p>
          <a:p>
            <a:r>
              <a:rPr lang="en-US" altLang="zh-CN" dirty="0"/>
              <a:t>May 6, 2021</a:t>
            </a:r>
            <a:endParaRPr lang="zh-CN" altLang="en-US" dirty="0"/>
          </a:p>
        </p:txBody>
      </p:sp>
    </p:spTree>
    <p:extLst>
      <p:ext uri="{BB962C8B-B14F-4D97-AF65-F5344CB8AC3E}">
        <p14:creationId xmlns:p14="http://schemas.microsoft.com/office/powerpoint/2010/main" val="34726164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029BC8-EAD4-4AF0-8D65-E24BE1DC45E2}"/>
              </a:ext>
            </a:extLst>
          </p:cNvPr>
          <p:cNvSpPr>
            <a:spLocks noGrp="1"/>
          </p:cNvSpPr>
          <p:nvPr>
            <p:ph type="title"/>
          </p:nvPr>
        </p:nvSpPr>
        <p:spPr/>
        <p:txBody>
          <a:bodyPr/>
          <a:lstStyle/>
          <a:p>
            <a:r>
              <a:rPr lang="en-US" altLang="zh-CN" dirty="0"/>
              <a:t>Contents</a:t>
            </a:r>
            <a:endParaRPr lang="zh-CN" altLang="en-US" dirty="0"/>
          </a:p>
        </p:txBody>
      </p:sp>
      <p:sp>
        <p:nvSpPr>
          <p:cNvPr id="3" name="内容占位符 2">
            <a:extLst>
              <a:ext uri="{FF2B5EF4-FFF2-40B4-BE49-F238E27FC236}">
                <a16:creationId xmlns:a16="http://schemas.microsoft.com/office/drawing/2014/main" id="{3E7AC296-18FE-4F43-B939-54EDB7F21B34}"/>
              </a:ext>
            </a:extLst>
          </p:cNvPr>
          <p:cNvSpPr>
            <a:spLocks noGrp="1"/>
          </p:cNvSpPr>
          <p:nvPr>
            <p:ph idx="1"/>
          </p:nvPr>
        </p:nvSpPr>
        <p:spPr/>
        <p:txBody>
          <a:bodyPr/>
          <a:lstStyle/>
          <a:p>
            <a:pPr>
              <a:lnSpc>
                <a:spcPct val="150000"/>
              </a:lnSpc>
            </a:pPr>
            <a:r>
              <a:rPr lang="en-US" altLang="zh-CN" dirty="0">
                <a:solidFill>
                  <a:schemeClr val="bg2">
                    <a:lumMod val="90000"/>
                  </a:schemeClr>
                </a:solidFill>
              </a:rPr>
              <a:t>Introduction</a:t>
            </a:r>
          </a:p>
          <a:p>
            <a:pPr>
              <a:lnSpc>
                <a:spcPct val="150000"/>
              </a:lnSpc>
            </a:pPr>
            <a:r>
              <a:rPr lang="en-US" altLang="zh-CN" dirty="0"/>
              <a:t>Model</a:t>
            </a:r>
          </a:p>
          <a:p>
            <a:pPr lvl="1">
              <a:lnSpc>
                <a:spcPct val="150000"/>
              </a:lnSpc>
            </a:pPr>
            <a:r>
              <a:rPr lang="en-US" altLang="zh-CN" dirty="0">
                <a:solidFill>
                  <a:schemeClr val="bg2">
                    <a:lumMod val="90000"/>
                  </a:schemeClr>
                </a:solidFill>
              </a:rPr>
              <a:t>On-Lattice Rules</a:t>
            </a:r>
          </a:p>
          <a:p>
            <a:pPr lvl="1">
              <a:lnSpc>
                <a:spcPct val="150000"/>
              </a:lnSpc>
            </a:pPr>
            <a:r>
              <a:rPr lang="en-US" altLang="zh-CN" dirty="0"/>
              <a:t>Off-lattice rules</a:t>
            </a:r>
          </a:p>
          <a:p>
            <a:pPr>
              <a:lnSpc>
                <a:spcPct val="150000"/>
              </a:lnSpc>
            </a:pPr>
            <a:r>
              <a:rPr lang="en-US" altLang="zh-CN" dirty="0">
                <a:solidFill>
                  <a:schemeClr val="bg2">
                    <a:lumMod val="90000"/>
                  </a:schemeClr>
                </a:solidFill>
              </a:rPr>
              <a:t>Result</a:t>
            </a:r>
            <a:endParaRPr lang="zh-CN" altLang="en-US" dirty="0">
              <a:solidFill>
                <a:schemeClr val="bg2">
                  <a:lumMod val="90000"/>
                </a:schemeClr>
              </a:solidFill>
            </a:endParaRPr>
          </a:p>
        </p:txBody>
      </p:sp>
    </p:spTree>
    <p:extLst>
      <p:ext uri="{BB962C8B-B14F-4D97-AF65-F5344CB8AC3E}">
        <p14:creationId xmlns:p14="http://schemas.microsoft.com/office/powerpoint/2010/main" val="3626964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695236-D95D-443C-BCE6-B5730BBD8115}"/>
              </a:ext>
            </a:extLst>
          </p:cNvPr>
          <p:cNvSpPr>
            <a:spLocks noGrp="1"/>
          </p:cNvSpPr>
          <p:nvPr>
            <p:ph type="title"/>
          </p:nvPr>
        </p:nvSpPr>
        <p:spPr>
          <a:xfrm>
            <a:off x="838200" y="365125"/>
            <a:ext cx="10515600" cy="1306443"/>
          </a:xfrm>
        </p:spPr>
        <p:txBody>
          <a:bodyPr>
            <a:normAutofit/>
          </a:bodyPr>
          <a:lstStyle/>
          <a:p>
            <a:r>
              <a:rPr lang="en-US" altLang="zh-CN" sz="4000" dirty="0"/>
              <a:t>Off-Lattice Rules</a:t>
            </a:r>
            <a:endParaRPr lang="zh-CN" altLang="en-US" sz="4000"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6168E6C-72DF-49ED-9281-3A0B6A18877D}"/>
                  </a:ext>
                </a:extLst>
              </p:cNvPr>
              <p:cNvSpPr>
                <a:spLocks noGrp="1"/>
              </p:cNvSpPr>
              <p:nvPr>
                <p:ph idx="1"/>
              </p:nvPr>
            </p:nvSpPr>
            <p:spPr>
              <a:xfrm>
                <a:off x="838200" y="1825625"/>
                <a:ext cx="10515599" cy="3189119"/>
              </a:xfrm>
            </p:spPr>
            <p:txBody>
              <a:bodyPr>
                <a:normAutofit/>
              </a:bodyPr>
              <a:lstStyle/>
              <a:p>
                <a:pPr marL="0" indent="0">
                  <a:buNone/>
                </a:pPr>
                <a:r>
                  <a:rPr lang="en-US" altLang="zh-CN" sz="2400" dirty="0"/>
                  <a:t>The second set of rules is for off-lattice simulation of DLA model</a:t>
                </a:r>
                <a:r>
                  <a:rPr lang="en-US" altLang="zh-CN" sz="2400" baseline="30000" dirty="0"/>
                  <a:t>1</a:t>
                </a:r>
                <a:r>
                  <a:rPr lang="en-US" altLang="zh-CN" sz="2400" dirty="0"/>
                  <a:t>,</a:t>
                </a:r>
              </a:p>
              <a:p>
                <a:r>
                  <a:rPr lang="en-US" altLang="zh-CN" sz="2400" dirty="0"/>
                  <a:t>Initially, there is a two-dimensional space initialized with a cluster containing one particle of radius </a:t>
                </a:r>
                <a14:m>
                  <m:oMath xmlns:m="http://schemas.openxmlformats.org/officeDocument/2006/math">
                    <m:sSub>
                      <m:sSubPr>
                        <m:ctrlPr>
                          <a:rPr lang="en-US" altLang="zh-CN" sz="2400" i="1" dirty="0" smtClean="0">
                            <a:latin typeface="Cambria Math" panose="02040503050406030204" pitchFamily="18" charset="0"/>
                          </a:rPr>
                        </m:ctrlPr>
                      </m:sSubPr>
                      <m:e>
                        <m:r>
                          <a:rPr lang="en-US" altLang="zh-CN" sz="2400" i="1" dirty="0" smtClean="0">
                            <a:latin typeface="Cambria Math" panose="02040503050406030204" pitchFamily="18" charset="0"/>
                          </a:rPr>
                          <m:t>𝑟</m:t>
                        </m:r>
                      </m:e>
                      <m:sub>
                        <m:r>
                          <a:rPr lang="en-US" altLang="zh-CN" sz="2400" i="1" dirty="0" smtClean="0">
                            <a:latin typeface="Cambria Math" panose="02040503050406030204" pitchFamily="18" charset="0"/>
                          </a:rPr>
                          <m:t>𝑝</m:t>
                        </m:r>
                      </m:sub>
                    </m:sSub>
                  </m:oMath>
                </a14:m>
                <a:r>
                  <a:rPr lang="en-US" altLang="zh-CN" sz="2400" dirty="0"/>
                  <a:t> on the center of this area. (All the particle in the cluster have a radius of </a:t>
                </a:r>
                <a14:m>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𝑟</m:t>
                        </m:r>
                      </m:e>
                      <m:sub>
                        <m:r>
                          <a:rPr lang="en-US" altLang="zh-CN" sz="2400" i="1" dirty="0" smtClean="0">
                            <a:latin typeface="Cambria Math" panose="02040503050406030204" pitchFamily="18" charset="0"/>
                          </a:rPr>
                          <m:t>𝑝</m:t>
                        </m:r>
                      </m:sub>
                    </m:sSub>
                  </m:oMath>
                </a14:m>
                <a:r>
                  <a:rPr lang="en-US" altLang="zh-CN" sz="2400" dirty="0"/>
                  <a:t>)</a:t>
                </a:r>
              </a:p>
              <a:p>
                <a:r>
                  <a:rPr lang="en-US" altLang="zh-CN" sz="2400" dirty="0"/>
                  <a:t>[Repeated] Launch a random particle with radius of </a:t>
                </a:r>
                <a14:m>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𝑟</m:t>
                        </m:r>
                      </m:e>
                      <m:sub>
                        <m:r>
                          <a:rPr lang="en-US" altLang="zh-CN" sz="2400" i="1" dirty="0" smtClean="0">
                            <a:latin typeface="Cambria Math" panose="02040503050406030204" pitchFamily="18" charset="0"/>
                          </a:rPr>
                          <m:t>𝑝</m:t>
                        </m:r>
                      </m:sub>
                    </m:sSub>
                  </m:oMath>
                </a14:m>
                <a:r>
                  <a:rPr lang="en-US" altLang="zh-CN" sz="2400" dirty="0"/>
                  <a:t> at a circle of radius greatly larger than the largest distance from the seed of a particle belonging to the cluster </a:t>
                </a:r>
                <a14:m>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𝑟</m:t>
                        </m:r>
                      </m:e>
                      <m:sub>
                        <m:r>
                          <a:rPr lang="en-US" altLang="zh-CN" sz="2400" i="1" dirty="0" smtClean="0">
                            <a:latin typeface="Cambria Math" panose="02040503050406030204" pitchFamily="18" charset="0"/>
                          </a:rPr>
                          <m:t>𝑙𝑎𝑢𝑛𝑐h</m:t>
                        </m:r>
                      </m:sub>
                    </m:sSub>
                    <m:r>
                      <a:rPr lang="en-US" altLang="zh-CN" sz="2400" i="1" dirty="0" smtClean="0">
                        <a:latin typeface="Cambria Math" panose="02040503050406030204" pitchFamily="18" charset="0"/>
                      </a:rPr>
                      <m:t>= 5 × </m:t>
                    </m:r>
                    <m:d>
                      <m:dPr>
                        <m:ctrlPr>
                          <a:rPr lang="en-US" altLang="zh-CN" sz="2400" i="1" dirty="0" smtClean="0">
                            <a:latin typeface="Cambria Math" panose="02040503050406030204" pitchFamily="18" charset="0"/>
                          </a:rPr>
                        </m:ctrlPr>
                      </m:dPr>
                      <m:e>
                        <m:sSub>
                          <m:sSubPr>
                            <m:ctrlPr>
                              <a:rPr lang="en-US" altLang="zh-CN" sz="2400" b="0" i="1" dirty="0" smtClean="0">
                                <a:latin typeface="Cambria Math" panose="02040503050406030204" pitchFamily="18" charset="0"/>
                              </a:rPr>
                            </m:ctrlPr>
                          </m:sSubPr>
                          <m:e>
                            <m:r>
                              <a:rPr lang="en-US" altLang="zh-CN" sz="2400" i="1" dirty="0" err="1" smtClean="0">
                                <a:latin typeface="Cambria Math" panose="02040503050406030204" pitchFamily="18" charset="0"/>
                              </a:rPr>
                              <m:t>𝑟</m:t>
                            </m:r>
                          </m:e>
                          <m:sub>
                            <m:r>
                              <a:rPr lang="en-US" altLang="zh-CN" sz="2400" i="1" dirty="0" err="1" smtClean="0">
                                <a:latin typeface="Cambria Math" panose="02040503050406030204" pitchFamily="18" charset="0"/>
                              </a:rPr>
                              <m:t>𝑎𝑔𝑔𝑟</m:t>
                            </m:r>
                          </m:sub>
                        </m:sSub>
                        <m:r>
                          <a:rPr lang="en-US" altLang="zh-CN" sz="2400" i="1" dirty="0" smtClean="0">
                            <a:latin typeface="Cambria Math" panose="02040503050406030204" pitchFamily="18" charset="0"/>
                          </a:rPr>
                          <m:t>+ 2</m:t>
                        </m:r>
                      </m:e>
                    </m:d>
                  </m:oMath>
                </a14:m>
                <a:endParaRPr lang="zh-CN" altLang="en-US" sz="2400" dirty="0"/>
              </a:p>
            </p:txBody>
          </p:sp>
        </mc:Choice>
        <mc:Fallback>
          <p:sp>
            <p:nvSpPr>
              <p:cNvPr id="3" name="内容占位符 2">
                <a:extLst>
                  <a:ext uri="{FF2B5EF4-FFF2-40B4-BE49-F238E27FC236}">
                    <a16:creationId xmlns:a16="http://schemas.microsoft.com/office/drawing/2014/main" id="{16168E6C-72DF-49ED-9281-3A0B6A18877D}"/>
                  </a:ext>
                </a:extLst>
              </p:cNvPr>
              <p:cNvSpPr>
                <a:spLocks noGrp="1" noRot="1" noChangeAspect="1" noMove="1" noResize="1" noEditPoints="1" noAdjustHandles="1" noChangeArrowheads="1" noChangeShapeType="1" noTextEdit="1"/>
              </p:cNvSpPr>
              <p:nvPr>
                <p:ph idx="1"/>
              </p:nvPr>
            </p:nvSpPr>
            <p:spPr>
              <a:xfrm>
                <a:off x="838200" y="1825625"/>
                <a:ext cx="10515599" cy="3189119"/>
              </a:xfrm>
              <a:blipFill>
                <a:blip r:embed="rId3"/>
                <a:stretch>
                  <a:fillRect l="-966" t="-2372" r="-725"/>
                </a:stretch>
              </a:blipFill>
            </p:spPr>
            <p:txBody>
              <a:bodyPr/>
              <a:lstStyle/>
              <a:p>
                <a:r>
                  <a:rPr lang="en-US">
                    <a:noFill/>
                  </a:rPr>
                  <a:t> </a:t>
                </a:r>
              </a:p>
            </p:txBody>
          </p:sp>
        </mc:Fallback>
      </mc:AlternateContent>
      <p:sp>
        <p:nvSpPr>
          <p:cNvPr id="5" name="文本框 4">
            <a:extLst>
              <a:ext uri="{FF2B5EF4-FFF2-40B4-BE49-F238E27FC236}">
                <a16:creationId xmlns:a16="http://schemas.microsoft.com/office/drawing/2014/main" id="{F28DF7F3-2A20-4EBF-9A74-FBC6F35EB01F}"/>
              </a:ext>
            </a:extLst>
          </p:cNvPr>
          <p:cNvSpPr txBox="1"/>
          <p:nvPr/>
        </p:nvSpPr>
        <p:spPr>
          <a:xfrm>
            <a:off x="838200" y="6118248"/>
            <a:ext cx="6096000" cy="413959"/>
          </a:xfrm>
          <a:prstGeom prst="rect">
            <a:avLst/>
          </a:prstGeom>
          <a:noFill/>
        </p:spPr>
        <p:txBody>
          <a:bodyPr wrap="square">
            <a:spAutoFit/>
          </a:bodyPr>
          <a:lstStyle/>
          <a:p>
            <a:pPr marL="228600" indent="-228600">
              <a:lnSpc>
                <a:spcPct val="120000"/>
              </a:lnSpc>
              <a:buAutoNum type="arabicPeriod"/>
            </a:pPr>
            <a:r>
              <a:rPr lang="en-US" altLang="zh-CN" sz="900" dirty="0"/>
              <a:t>Isadora R. Nogueira, </a:t>
            </a:r>
            <a:r>
              <a:rPr lang="en-US" altLang="zh-CN" sz="900" dirty="0" err="1"/>
              <a:t>Sidiney</a:t>
            </a:r>
            <a:r>
              <a:rPr lang="en-US" altLang="zh-CN" sz="900" dirty="0"/>
              <a:t> G. Alves, and Silvio C. Ferreira. Scaling laws in the diffusion limited aggregation of persistent random walkers. </a:t>
            </a:r>
            <a:r>
              <a:rPr lang="en-US" altLang="zh-CN" sz="900" dirty="0" err="1"/>
              <a:t>Physica</a:t>
            </a:r>
            <a:r>
              <a:rPr lang="en-US" altLang="zh-CN" sz="900" dirty="0"/>
              <a:t> A: Statistical Mechanics and its Applications, 390(23):4087–4094, 2011</a:t>
            </a:r>
          </a:p>
        </p:txBody>
      </p:sp>
    </p:spTree>
    <p:extLst>
      <p:ext uri="{BB962C8B-B14F-4D97-AF65-F5344CB8AC3E}">
        <p14:creationId xmlns:p14="http://schemas.microsoft.com/office/powerpoint/2010/main" val="2452981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695236-D95D-443C-BCE6-B5730BBD8115}"/>
              </a:ext>
            </a:extLst>
          </p:cNvPr>
          <p:cNvSpPr>
            <a:spLocks noGrp="1"/>
          </p:cNvSpPr>
          <p:nvPr>
            <p:ph type="title"/>
          </p:nvPr>
        </p:nvSpPr>
        <p:spPr>
          <a:xfrm>
            <a:off x="838200" y="365125"/>
            <a:ext cx="10515600" cy="1306443"/>
          </a:xfrm>
        </p:spPr>
        <p:txBody>
          <a:bodyPr>
            <a:normAutofit/>
          </a:bodyPr>
          <a:lstStyle/>
          <a:p>
            <a:r>
              <a:rPr lang="en-US" altLang="zh-CN" sz="4000" dirty="0"/>
              <a:t>Off-Lattice Rules</a:t>
            </a:r>
            <a:endParaRPr lang="zh-CN" altLang="en-US" sz="4000"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6168E6C-72DF-49ED-9281-3A0B6A18877D}"/>
                  </a:ext>
                </a:extLst>
              </p:cNvPr>
              <p:cNvSpPr>
                <a:spLocks noGrp="1"/>
              </p:cNvSpPr>
              <p:nvPr>
                <p:ph idx="1"/>
              </p:nvPr>
            </p:nvSpPr>
            <p:spPr>
              <a:xfrm>
                <a:off x="838200" y="1515148"/>
                <a:ext cx="10515600" cy="4613941"/>
              </a:xfrm>
            </p:spPr>
            <p:txBody>
              <a:bodyPr>
                <a:noAutofit/>
              </a:bodyPr>
              <a:lstStyle/>
              <a:p>
                <a:pPr marL="0" indent="0">
                  <a:buNone/>
                </a:pPr>
                <a:r>
                  <a:rPr lang="en-US" altLang="zh-CN" sz="2400" dirty="0"/>
                  <a:t>[Repeated] The particle undergoes a random walk, where the position of the </a:t>
                </a:r>
                <a14:m>
                  <m:oMath xmlns:m="http://schemas.openxmlformats.org/officeDocument/2006/math">
                    <m:r>
                      <a:rPr lang="en-US" altLang="zh-CN" sz="2400" i="1" dirty="0" smtClean="0">
                        <a:latin typeface="Cambria Math" panose="02040503050406030204" pitchFamily="18" charset="0"/>
                      </a:rPr>
                      <m:t>𝑛</m:t>
                    </m:r>
                  </m:oMath>
                </a14:m>
                <a:r>
                  <a:rPr lang="en-US" altLang="zh-CN" sz="2400" dirty="0"/>
                  <a:t>th step is given by:</a:t>
                </a:r>
              </a:p>
              <a:p>
                <a:pPr marL="0" indent="0">
                  <a:buNone/>
                </a:pPr>
                <a14:m>
                  <m:oMathPara xmlns:m="http://schemas.openxmlformats.org/officeDocument/2006/math">
                    <m:oMathParaPr>
                      <m:jc m:val="centerGroup"/>
                    </m:oMathParaPr>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𝑥</m:t>
                          </m:r>
                        </m:e>
                        <m:sub>
                          <m:r>
                            <a:rPr lang="en-US" altLang="zh-CN" sz="2400" i="1" dirty="0" smtClean="0">
                              <a:latin typeface="Cambria Math" panose="02040503050406030204" pitchFamily="18" charset="0"/>
                            </a:rPr>
                            <m:t>𝑛</m:t>
                          </m:r>
                        </m:sub>
                      </m:sSub>
                      <m:r>
                        <a:rPr lang="en-US" altLang="zh-CN" sz="2400" i="1" dirty="0" smtClean="0">
                          <a:latin typeface="Cambria Math" panose="02040503050406030204" pitchFamily="18" charset="0"/>
                        </a:rPr>
                        <m:t>= </m:t>
                      </m:r>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𝑥</m:t>
                          </m:r>
                        </m:e>
                        <m:sub>
                          <m:r>
                            <a:rPr lang="en-US" altLang="zh-CN" sz="2400" b="0" i="1" dirty="0" smtClean="0">
                              <a:latin typeface="Cambria Math" panose="02040503050406030204" pitchFamily="18" charset="0"/>
                            </a:rPr>
                            <m:t>𝑛</m:t>
                          </m:r>
                          <m:r>
                            <a:rPr lang="en-US" altLang="zh-CN" sz="2400" b="0" i="1" dirty="0" smtClean="0">
                              <a:latin typeface="Cambria Math" panose="02040503050406030204" pitchFamily="18" charset="0"/>
                            </a:rPr>
                            <m:t>−1</m:t>
                          </m:r>
                        </m:sub>
                      </m:sSub>
                      <m:r>
                        <a:rPr lang="en-US" altLang="zh-CN" sz="2400" i="1" dirty="0" smtClean="0">
                          <a:latin typeface="Cambria Math" panose="02040503050406030204" pitchFamily="18" charset="0"/>
                        </a:rPr>
                        <m:t>+ </m:t>
                      </m:r>
                      <m:r>
                        <a:rPr lang="zh-CN" altLang="en-US" sz="2400" i="1" dirty="0" smtClean="0">
                          <a:latin typeface="Cambria Math" panose="02040503050406030204" pitchFamily="18" charset="0"/>
                        </a:rPr>
                        <m:t>𝛼</m:t>
                      </m:r>
                      <m:func>
                        <m:funcPr>
                          <m:ctrlPr>
                            <a:rPr lang="en-US" altLang="zh-CN" sz="2400" i="1" dirty="0" smtClean="0">
                              <a:latin typeface="Cambria Math" panose="02040503050406030204" pitchFamily="18" charset="0"/>
                            </a:rPr>
                          </m:ctrlPr>
                        </m:funcPr>
                        <m:fName>
                          <m:r>
                            <m:rPr>
                              <m:sty m:val="p"/>
                            </m:rPr>
                            <a:rPr lang="en-US" altLang="zh-CN" sz="2400" i="0" dirty="0" smtClean="0">
                              <a:latin typeface="Cambria Math" panose="02040503050406030204" pitchFamily="18" charset="0"/>
                            </a:rPr>
                            <m:t>cos</m:t>
                          </m:r>
                        </m:fName>
                        <m:e>
                          <m:sSub>
                            <m:sSubPr>
                              <m:ctrlPr>
                                <a:rPr lang="en-US" altLang="zh-CN" sz="2400" b="0" i="1" dirty="0" smtClean="0">
                                  <a:latin typeface="Cambria Math" panose="02040503050406030204" pitchFamily="18" charset="0"/>
                                </a:rPr>
                              </m:ctrlPr>
                            </m:sSubPr>
                            <m:e>
                              <m:r>
                                <a:rPr lang="zh-CN" altLang="en-US" sz="2400" i="1" dirty="0" smtClean="0">
                                  <a:latin typeface="Cambria Math" panose="02040503050406030204" pitchFamily="18" charset="0"/>
                                </a:rPr>
                                <m:t>𝜙</m:t>
                              </m:r>
                            </m:e>
                            <m:sub>
                              <m:r>
                                <a:rPr lang="en-US" altLang="zh-CN" sz="2400" i="1" dirty="0" err="1" smtClean="0">
                                  <a:latin typeface="Cambria Math" panose="02040503050406030204" pitchFamily="18" charset="0"/>
                                </a:rPr>
                                <m:t>𝑛</m:t>
                              </m:r>
                            </m:sub>
                          </m:sSub>
                        </m:e>
                      </m:func>
                    </m:oMath>
                  </m:oMathPara>
                </a14:m>
                <a:endParaRPr lang="en-US" altLang="zh-CN" sz="24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𝑦</m:t>
                          </m:r>
                        </m:e>
                        <m:sub>
                          <m:r>
                            <a:rPr lang="en-US" altLang="zh-CN" sz="2400" i="1" dirty="0" smtClean="0">
                              <a:latin typeface="Cambria Math" panose="02040503050406030204" pitchFamily="18" charset="0"/>
                            </a:rPr>
                            <m:t>𝑛</m:t>
                          </m:r>
                        </m:sub>
                      </m:sSub>
                      <m:r>
                        <a:rPr lang="en-US" altLang="zh-CN" sz="2400" i="1" dirty="0" smtClean="0">
                          <a:latin typeface="Cambria Math" panose="02040503050406030204" pitchFamily="18" charset="0"/>
                        </a:rPr>
                        <m:t>= </m:t>
                      </m:r>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𝑦</m:t>
                          </m:r>
                        </m:e>
                        <m:sub>
                          <m:r>
                            <a:rPr lang="en-US" altLang="zh-CN" sz="2400" b="0" i="1" dirty="0" smtClean="0">
                              <a:latin typeface="Cambria Math" panose="02040503050406030204" pitchFamily="18" charset="0"/>
                            </a:rPr>
                            <m:t>𝑛</m:t>
                          </m:r>
                          <m:r>
                            <a:rPr lang="en-US" altLang="zh-CN" sz="2400" b="0" i="1" dirty="0" smtClean="0">
                              <a:latin typeface="Cambria Math" panose="02040503050406030204" pitchFamily="18" charset="0"/>
                            </a:rPr>
                            <m:t>−1</m:t>
                          </m:r>
                        </m:sub>
                      </m:sSub>
                      <m:r>
                        <a:rPr lang="en-US" altLang="zh-CN" sz="2400" i="1" dirty="0" smtClean="0">
                          <a:latin typeface="Cambria Math" panose="02040503050406030204" pitchFamily="18" charset="0"/>
                        </a:rPr>
                        <m:t>+ </m:t>
                      </m:r>
                      <m:r>
                        <a:rPr lang="zh-CN" altLang="en-US" sz="2400" i="1" dirty="0" smtClean="0">
                          <a:latin typeface="Cambria Math" panose="02040503050406030204" pitchFamily="18" charset="0"/>
                        </a:rPr>
                        <m:t>𝛼</m:t>
                      </m:r>
                      <m:func>
                        <m:funcPr>
                          <m:ctrlPr>
                            <a:rPr lang="en-US" altLang="zh-CN" sz="2400" i="1" dirty="0" smtClean="0">
                              <a:latin typeface="Cambria Math" panose="02040503050406030204" pitchFamily="18" charset="0"/>
                            </a:rPr>
                          </m:ctrlPr>
                        </m:funcPr>
                        <m:fName>
                          <m:r>
                            <m:rPr>
                              <m:sty m:val="p"/>
                            </m:rPr>
                            <a:rPr lang="en-US" altLang="zh-CN" sz="2400" b="0" i="0" dirty="0" smtClean="0">
                              <a:latin typeface="Cambria Math" panose="02040503050406030204" pitchFamily="18" charset="0"/>
                            </a:rPr>
                            <m:t>sin</m:t>
                          </m:r>
                        </m:fName>
                        <m:e>
                          <m:sSub>
                            <m:sSubPr>
                              <m:ctrlPr>
                                <a:rPr lang="en-US" altLang="zh-CN" sz="2400" b="0" i="1" dirty="0" smtClean="0">
                                  <a:latin typeface="Cambria Math" panose="02040503050406030204" pitchFamily="18" charset="0"/>
                                </a:rPr>
                              </m:ctrlPr>
                            </m:sSubPr>
                            <m:e>
                              <m:r>
                                <a:rPr lang="zh-CN" altLang="en-US" sz="2400" i="1" dirty="0" smtClean="0">
                                  <a:latin typeface="Cambria Math" panose="02040503050406030204" pitchFamily="18" charset="0"/>
                                </a:rPr>
                                <m:t>𝜙</m:t>
                              </m:r>
                            </m:e>
                            <m:sub>
                              <m:r>
                                <a:rPr lang="en-US" altLang="zh-CN" sz="2400" i="1" dirty="0" err="1" smtClean="0">
                                  <a:latin typeface="Cambria Math" panose="02040503050406030204" pitchFamily="18" charset="0"/>
                                </a:rPr>
                                <m:t>𝑛</m:t>
                              </m:r>
                            </m:sub>
                          </m:sSub>
                        </m:e>
                      </m:func>
                    </m:oMath>
                  </m:oMathPara>
                </a14:m>
                <a:endParaRPr lang="en-US" altLang="zh-CN" sz="2400" dirty="0"/>
              </a:p>
              <a:p>
                <a:pPr marL="0" indent="0">
                  <a:buNone/>
                </a:pPr>
                <a:r>
                  <a:rPr lang="en-US" altLang="zh-CN" sz="2400" dirty="0"/>
                  <a:t>where the direction of the </a:t>
                </a:r>
                <a14:m>
                  <m:oMath xmlns:m="http://schemas.openxmlformats.org/officeDocument/2006/math">
                    <m:r>
                      <a:rPr lang="en-US" altLang="zh-CN" sz="2400" i="1" dirty="0" smtClean="0">
                        <a:latin typeface="Cambria Math" panose="02040503050406030204" pitchFamily="18" charset="0"/>
                      </a:rPr>
                      <m:t>𝑛</m:t>
                    </m:r>
                  </m:oMath>
                </a14:m>
                <a:r>
                  <a:rPr lang="en-US" altLang="zh-CN" sz="2400" dirty="0"/>
                  <a:t>th step depends on the preceding ones as</a:t>
                </a:r>
              </a:p>
              <a:p>
                <a:pPr marL="0" indent="0">
                  <a:buNone/>
                </a:pPr>
                <a14:m>
                  <m:oMathPara xmlns:m="http://schemas.openxmlformats.org/officeDocument/2006/math">
                    <m:oMathParaPr>
                      <m:jc m:val="centerGroup"/>
                    </m:oMathParaPr>
                    <m:oMath xmlns:m="http://schemas.openxmlformats.org/officeDocument/2006/math">
                      <m:sSub>
                        <m:sSubPr>
                          <m:ctrlPr>
                            <a:rPr lang="en-US" altLang="zh-CN" sz="2400" i="1" dirty="0" smtClean="0">
                              <a:latin typeface="Cambria Math" panose="02040503050406030204" pitchFamily="18" charset="0"/>
                            </a:rPr>
                          </m:ctrlPr>
                        </m:sSubPr>
                        <m:e>
                          <m:r>
                            <m:rPr>
                              <m:sty m:val="p"/>
                            </m:rPr>
                            <a:rPr lang="el-GR" altLang="zh-CN" sz="2400" dirty="0">
                              <a:latin typeface="Cambria Math" panose="02040503050406030204" pitchFamily="18" charset="0"/>
                              <a:ea typeface="Cambria Math" panose="02040503050406030204" pitchFamily="18" charset="0"/>
                            </a:rPr>
                            <m:t>ϕ</m:t>
                          </m:r>
                        </m:e>
                        <m:sub>
                          <m:r>
                            <a:rPr lang="en-US" altLang="zh-CN" sz="2400" i="1" dirty="0" smtClean="0">
                              <a:latin typeface="Cambria Math" panose="02040503050406030204" pitchFamily="18" charset="0"/>
                            </a:rPr>
                            <m:t>𝑛</m:t>
                          </m:r>
                        </m:sub>
                      </m:sSub>
                      <m:r>
                        <a:rPr lang="en-US" altLang="zh-CN" sz="2400" i="1" dirty="0" smtClean="0">
                          <a:latin typeface="Cambria Math" panose="02040503050406030204" pitchFamily="18" charset="0"/>
                        </a:rPr>
                        <m:t>= </m:t>
                      </m:r>
                      <m:sSub>
                        <m:sSubPr>
                          <m:ctrlPr>
                            <a:rPr lang="en-US" altLang="zh-CN" sz="2400" i="1" dirty="0" smtClean="0">
                              <a:latin typeface="Cambria Math" panose="02040503050406030204" pitchFamily="18" charset="0"/>
                            </a:rPr>
                          </m:ctrlPr>
                        </m:sSubPr>
                        <m:e>
                          <m:r>
                            <a:rPr lang="zh-CN" altLang="en-US" sz="2400" i="1" dirty="0" smtClean="0">
                              <a:latin typeface="Cambria Math" panose="02040503050406030204" pitchFamily="18" charset="0"/>
                            </a:rPr>
                            <m:t>𝜙</m:t>
                          </m:r>
                        </m:e>
                        <m:sub>
                          <m:r>
                            <a:rPr lang="en-US" altLang="zh-CN" sz="2400" i="1" dirty="0" smtClean="0">
                              <a:latin typeface="Cambria Math" panose="02040503050406030204" pitchFamily="18" charset="0"/>
                            </a:rPr>
                            <m:t>𝑛</m:t>
                          </m:r>
                          <m:r>
                            <a:rPr lang="en-US" altLang="zh-CN" sz="2400" b="0" i="1" dirty="0" smtClean="0">
                              <a:latin typeface="Cambria Math" panose="02040503050406030204" pitchFamily="18" charset="0"/>
                            </a:rPr>
                            <m:t>−1</m:t>
                          </m:r>
                        </m:sub>
                      </m:sSub>
                      <m:r>
                        <a:rPr lang="en-US" altLang="zh-CN" sz="2400" i="1" dirty="0" smtClean="0">
                          <a:latin typeface="Cambria Math" panose="02040503050406030204" pitchFamily="18" charset="0"/>
                        </a:rPr>
                        <m:t> + </m:t>
                      </m:r>
                      <m:sSub>
                        <m:sSubPr>
                          <m:ctrlPr>
                            <a:rPr lang="en-US" altLang="zh-CN" sz="2400" i="1" dirty="0" err="1" smtClean="0">
                              <a:latin typeface="Cambria Math" panose="02040503050406030204" pitchFamily="18" charset="0"/>
                            </a:rPr>
                          </m:ctrlPr>
                        </m:sSubPr>
                        <m:e>
                          <m:r>
                            <a:rPr lang="en-US" altLang="zh-CN" sz="2400" i="1" dirty="0" err="1" smtClean="0">
                              <a:latin typeface="Cambria Math" panose="02040503050406030204" pitchFamily="18" charset="0"/>
                            </a:rPr>
                            <m:t>𝜂</m:t>
                          </m:r>
                        </m:e>
                        <m:sub>
                          <m:r>
                            <a:rPr lang="en-US" altLang="zh-CN" sz="2400" i="1" dirty="0" err="1" smtClean="0">
                              <a:latin typeface="Cambria Math" panose="02040503050406030204" pitchFamily="18" charset="0"/>
                            </a:rPr>
                            <m:t>𝑛</m:t>
                          </m:r>
                        </m:sub>
                      </m:sSub>
                    </m:oMath>
                  </m:oMathPara>
                </a14:m>
                <a:endParaRPr lang="en-US" altLang="zh-CN" sz="2400" dirty="0"/>
              </a:p>
              <a:p>
                <a:pPr marL="0" indent="0">
                  <a:buNone/>
                </a:pPr>
                <a:r>
                  <a:rPr lang="en-US" altLang="zh-CN" sz="2400" dirty="0"/>
                  <a:t>where </a:t>
                </a:r>
                <a14:m>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𝜂</m:t>
                        </m:r>
                      </m:e>
                      <m:sub>
                        <m:r>
                          <a:rPr lang="en-US" altLang="zh-CN" sz="2400" i="1" dirty="0" smtClean="0">
                            <a:latin typeface="Cambria Math" panose="02040503050406030204" pitchFamily="18" charset="0"/>
                          </a:rPr>
                          <m:t>𝑛</m:t>
                        </m:r>
                      </m:sub>
                    </m:sSub>
                  </m:oMath>
                </a14:m>
                <a:r>
                  <a:rPr lang="en-US" altLang="zh-CN" sz="2400" dirty="0"/>
                  <a:t> is a random variable uniformly distributed in the interval</a:t>
                </a:r>
                <a14:m>
                  <m:oMath xmlns:m="http://schemas.openxmlformats.org/officeDocument/2006/math">
                    <m:r>
                      <a:rPr lang="en-US" altLang="zh-CN" sz="2400" i="1" dirty="0" smtClean="0">
                        <a:latin typeface="Cambria Math" panose="02040503050406030204" pitchFamily="18" charset="0"/>
                      </a:rPr>
                      <m:t> </m:t>
                    </m:r>
                    <m:d>
                      <m:dPr>
                        <m:ctrlPr>
                          <a:rPr lang="en-US" altLang="zh-CN" sz="2400" i="1" dirty="0" smtClean="0">
                            <a:latin typeface="Cambria Math" panose="02040503050406030204" pitchFamily="18" charset="0"/>
                          </a:rPr>
                        </m:ctrlPr>
                      </m:dPr>
                      <m:e>
                        <m:r>
                          <a:rPr lang="en-US" altLang="zh-CN" sz="2400" i="1" dirty="0" smtClean="0">
                            <a:latin typeface="Cambria Math" panose="02040503050406030204" pitchFamily="18" charset="0"/>
                          </a:rPr>
                          <m:t>−</m:t>
                        </m:r>
                        <m:f>
                          <m:fPr>
                            <m:ctrlPr>
                              <a:rPr lang="en-US" altLang="zh-CN" sz="2400" b="0" i="1" dirty="0" smtClean="0">
                                <a:latin typeface="Cambria Math" panose="02040503050406030204" pitchFamily="18" charset="0"/>
                              </a:rPr>
                            </m:ctrlPr>
                          </m:fPr>
                          <m:num>
                            <m:sSub>
                              <m:sSubPr>
                                <m:ctrlPr>
                                  <a:rPr lang="en-US" altLang="zh-CN" sz="2400" b="0" i="1" dirty="0" smtClean="0">
                                    <a:latin typeface="Cambria Math" panose="02040503050406030204" pitchFamily="18" charset="0"/>
                                  </a:rPr>
                                </m:ctrlPr>
                              </m:sSubPr>
                              <m:e>
                                <m:r>
                                  <a:rPr lang="en-US" altLang="zh-CN" sz="2400" i="1" dirty="0" err="1" smtClean="0">
                                    <a:latin typeface="Cambria Math" panose="02040503050406030204" pitchFamily="18" charset="0"/>
                                  </a:rPr>
                                  <m:t>𝛿</m:t>
                                </m:r>
                              </m:e>
                              <m:sub>
                                <m:r>
                                  <a:rPr lang="en-US" altLang="zh-CN" sz="2400" i="1" dirty="0" err="1" smtClean="0">
                                    <a:latin typeface="Cambria Math" panose="02040503050406030204" pitchFamily="18" charset="0"/>
                                  </a:rPr>
                                  <m:t>𝜃</m:t>
                                </m:r>
                              </m:sub>
                            </m:sSub>
                          </m:num>
                          <m:den>
                            <m:r>
                              <a:rPr lang="en-US" altLang="zh-CN" sz="2400" i="1" dirty="0" smtClean="0">
                                <a:latin typeface="Cambria Math" panose="02040503050406030204" pitchFamily="18" charset="0"/>
                              </a:rPr>
                              <m:t>2</m:t>
                            </m:r>
                          </m:den>
                        </m:f>
                        <m:r>
                          <a:rPr lang="en-US" altLang="zh-CN" sz="2400" i="1" dirty="0" smtClean="0">
                            <a:latin typeface="Cambria Math" panose="02040503050406030204" pitchFamily="18" charset="0"/>
                          </a:rPr>
                          <m:t>,</m:t>
                        </m:r>
                        <m:f>
                          <m:fPr>
                            <m:ctrlPr>
                              <a:rPr lang="en-US" altLang="zh-CN" sz="2400" i="1" dirty="0" smtClean="0">
                                <a:latin typeface="Cambria Math" panose="02040503050406030204" pitchFamily="18" charset="0"/>
                              </a:rPr>
                            </m:ctrlPr>
                          </m:fPr>
                          <m:num>
                            <m:sSub>
                              <m:sSubPr>
                                <m:ctrlPr>
                                  <a:rPr lang="en-US" altLang="zh-CN" sz="2400" b="0" i="1" dirty="0" smtClean="0">
                                    <a:latin typeface="Cambria Math" panose="02040503050406030204" pitchFamily="18" charset="0"/>
                                  </a:rPr>
                                </m:ctrlPr>
                              </m:sSubPr>
                              <m:e>
                                <m:r>
                                  <a:rPr lang="en-US" altLang="zh-CN" sz="2400" i="1" dirty="0" err="1" smtClean="0">
                                    <a:latin typeface="Cambria Math" panose="02040503050406030204" pitchFamily="18" charset="0"/>
                                  </a:rPr>
                                  <m:t>𝛿</m:t>
                                </m:r>
                              </m:e>
                              <m:sub>
                                <m:r>
                                  <a:rPr lang="en-US" altLang="zh-CN" sz="2400" i="1" dirty="0" err="1" smtClean="0">
                                    <a:latin typeface="Cambria Math" panose="02040503050406030204" pitchFamily="18" charset="0"/>
                                  </a:rPr>
                                  <m:t>𝜃</m:t>
                                </m:r>
                              </m:sub>
                            </m:sSub>
                          </m:num>
                          <m:den>
                            <m:r>
                              <a:rPr lang="en-US" altLang="zh-CN" sz="2400" i="1" dirty="0" smtClean="0">
                                <a:latin typeface="Cambria Math" panose="02040503050406030204" pitchFamily="18" charset="0"/>
                              </a:rPr>
                              <m:t>2</m:t>
                            </m:r>
                          </m:den>
                        </m:f>
                      </m:e>
                    </m:d>
                  </m:oMath>
                </a14:m>
                <a:r>
                  <a:rPr lang="en-US" altLang="zh-CN" sz="2400" dirty="0"/>
                  <a:t> and the </a:t>
                </a:r>
                <a14:m>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𝛿</m:t>
                        </m:r>
                      </m:e>
                      <m:sub>
                        <m:r>
                          <a:rPr lang="en-US" altLang="zh-CN" sz="2400" i="1" dirty="0" smtClean="0">
                            <a:latin typeface="Cambria Math" panose="02040503050406030204" pitchFamily="18" charset="0"/>
                          </a:rPr>
                          <m:t>𝜃</m:t>
                        </m:r>
                      </m:sub>
                    </m:sSub>
                  </m:oMath>
                </a14:m>
                <a:r>
                  <a:rPr lang="en-US" altLang="zh-CN" sz="2400" dirty="0"/>
                  <a:t> limits the next move direction inside an angular opening of size </a:t>
                </a:r>
                <a14:m>
                  <m:oMath xmlns:m="http://schemas.openxmlformats.org/officeDocument/2006/math">
                    <m:r>
                      <a:rPr lang="en-US" altLang="zh-CN" sz="2400" i="1" dirty="0" smtClean="0">
                        <a:latin typeface="Cambria Math" panose="02040503050406030204" pitchFamily="18" charset="0"/>
                      </a:rPr>
                      <m:t>0 ≤ </m:t>
                    </m:r>
                    <m:sSub>
                      <m:sSubPr>
                        <m:ctrlPr>
                          <a:rPr lang="en-US" altLang="zh-CN" sz="2400" b="0" i="1" dirty="0" smtClean="0">
                            <a:latin typeface="Cambria Math" panose="02040503050406030204" pitchFamily="18" charset="0"/>
                          </a:rPr>
                        </m:ctrlPr>
                      </m:sSubPr>
                      <m:e>
                        <m:r>
                          <a:rPr lang="en-US" altLang="zh-CN" sz="2400" i="1" dirty="0" err="1" smtClean="0">
                            <a:latin typeface="Cambria Math" panose="02040503050406030204" pitchFamily="18" charset="0"/>
                          </a:rPr>
                          <m:t>𝛿</m:t>
                        </m:r>
                      </m:e>
                      <m:sub>
                        <m:r>
                          <a:rPr lang="en-US" altLang="zh-CN" sz="2400" i="1" dirty="0" err="1" smtClean="0">
                            <a:latin typeface="Cambria Math" panose="02040503050406030204" pitchFamily="18" charset="0"/>
                          </a:rPr>
                          <m:t>𝜃</m:t>
                        </m:r>
                      </m:sub>
                    </m:sSub>
                    <m:r>
                      <a:rPr lang="en-US" altLang="zh-CN" sz="2400" i="1" dirty="0" smtClean="0">
                        <a:latin typeface="Cambria Math" panose="02040503050406030204" pitchFamily="18" charset="0"/>
                      </a:rPr>
                      <m:t>≤ 2</m:t>
                    </m:r>
                    <m:r>
                      <a:rPr lang="en-US" altLang="zh-CN" sz="2400" i="1" dirty="0" smtClean="0">
                        <a:latin typeface="Cambria Math" panose="02040503050406030204" pitchFamily="18" charset="0"/>
                      </a:rPr>
                      <m:t>𝜋</m:t>
                    </m:r>
                  </m:oMath>
                </a14:m>
                <a:r>
                  <a:rPr lang="en-US" altLang="zh-CN" sz="2400" dirty="0"/>
                  <a:t>. The initial value of </a:t>
                </a:r>
                <a14:m>
                  <m:oMath xmlns:m="http://schemas.openxmlformats.org/officeDocument/2006/math">
                    <m:sSub>
                      <m:sSubPr>
                        <m:ctrlPr>
                          <a:rPr lang="en-US" altLang="zh-CN" sz="2400" b="0" i="1" dirty="0" smtClean="0">
                            <a:latin typeface="Cambria Math" panose="02040503050406030204" pitchFamily="18" charset="0"/>
                            <a:ea typeface="Cambria Math" panose="02040503050406030204" pitchFamily="18" charset="0"/>
                          </a:rPr>
                        </m:ctrlPr>
                      </m:sSubPr>
                      <m:e>
                        <m:r>
                          <a:rPr lang="el-GR" altLang="zh-CN" sz="2400" b="0" i="1" dirty="0" smtClean="0">
                            <a:latin typeface="Cambria Math" panose="02040503050406030204" pitchFamily="18" charset="0"/>
                            <a:ea typeface="Cambria Math" panose="02040503050406030204" pitchFamily="18" charset="0"/>
                          </a:rPr>
                          <m:t>𝜙</m:t>
                        </m:r>
                      </m:e>
                      <m:sub>
                        <m:r>
                          <a:rPr lang="en-US" altLang="zh-CN" sz="2400" i="1" dirty="0" smtClean="0">
                            <a:latin typeface="Cambria Math" panose="02040503050406030204" pitchFamily="18" charset="0"/>
                          </a:rPr>
                          <m:t>0</m:t>
                        </m:r>
                      </m:sub>
                    </m:sSub>
                  </m:oMath>
                </a14:m>
                <a:r>
                  <a:rPr lang="en-US" altLang="zh-CN" sz="2400" dirty="0"/>
                  <a:t> is a random angle uniformly distributed in the interval </a:t>
                </a:r>
                <a14:m>
                  <m:oMath xmlns:m="http://schemas.openxmlformats.org/officeDocument/2006/math">
                    <m:r>
                      <a:rPr lang="en-US" altLang="zh-CN" sz="2400" i="1" dirty="0" smtClean="0">
                        <a:latin typeface="Cambria Math" panose="02040503050406030204" pitchFamily="18" charset="0"/>
                      </a:rPr>
                      <m:t>(0, 2</m:t>
                    </m:r>
                    <m:r>
                      <a:rPr lang="en-US" altLang="zh-CN" sz="2400" i="1" dirty="0" smtClean="0">
                        <a:latin typeface="Cambria Math" panose="02040503050406030204" pitchFamily="18" charset="0"/>
                      </a:rPr>
                      <m:t>𝜋</m:t>
                    </m:r>
                    <m:r>
                      <a:rPr lang="en-US" altLang="zh-CN" sz="2400" i="1" dirty="0" smtClean="0">
                        <a:latin typeface="Cambria Math" panose="02040503050406030204" pitchFamily="18" charset="0"/>
                      </a:rPr>
                      <m:t>).</m:t>
                    </m:r>
                  </m:oMath>
                </a14:m>
                <a:endParaRPr lang="zh-CN" altLang="en-US" sz="2400" dirty="0"/>
              </a:p>
            </p:txBody>
          </p:sp>
        </mc:Choice>
        <mc:Fallback>
          <p:sp>
            <p:nvSpPr>
              <p:cNvPr id="3" name="内容占位符 2">
                <a:extLst>
                  <a:ext uri="{FF2B5EF4-FFF2-40B4-BE49-F238E27FC236}">
                    <a16:creationId xmlns:a16="http://schemas.microsoft.com/office/drawing/2014/main" id="{16168E6C-72DF-49ED-9281-3A0B6A18877D}"/>
                  </a:ext>
                </a:extLst>
              </p:cNvPr>
              <p:cNvSpPr>
                <a:spLocks noGrp="1" noRot="1" noChangeAspect="1" noMove="1" noResize="1" noEditPoints="1" noAdjustHandles="1" noChangeArrowheads="1" noChangeShapeType="1" noTextEdit="1"/>
              </p:cNvSpPr>
              <p:nvPr>
                <p:ph idx="1"/>
              </p:nvPr>
            </p:nvSpPr>
            <p:spPr>
              <a:xfrm>
                <a:off x="838200" y="1515148"/>
                <a:ext cx="10515600" cy="4613941"/>
              </a:xfrm>
              <a:blipFill>
                <a:blip r:embed="rId3"/>
                <a:stretch>
                  <a:fillRect l="-965" t="-1648"/>
                </a:stretch>
              </a:blipFill>
            </p:spPr>
            <p:txBody>
              <a:bodyPr/>
              <a:lstStyle/>
              <a:p>
                <a:r>
                  <a:rPr lang="en-US">
                    <a:noFill/>
                  </a:rPr>
                  <a:t> </a:t>
                </a:r>
              </a:p>
            </p:txBody>
          </p:sp>
        </mc:Fallback>
      </mc:AlternateContent>
    </p:spTree>
    <p:extLst>
      <p:ext uri="{BB962C8B-B14F-4D97-AF65-F5344CB8AC3E}">
        <p14:creationId xmlns:p14="http://schemas.microsoft.com/office/powerpoint/2010/main" val="3926134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62695236-D95D-443C-BCE6-B5730BBD8115}"/>
              </a:ext>
            </a:extLst>
          </p:cNvPr>
          <p:cNvSpPr>
            <a:spLocks noGrp="1"/>
          </p:cNvSpPr>
          <p:nvPr>
            <p:ph type="title"/>
          </p:nvPr>
        </p:nvSpPr>
        <p:spPr>
          <a:xfrm>
            <a:off x="838200" y="365125"/>
            <a:ext cx="10515600" cy="1306443"/>
          </a:xfrm>
        </p:spPr>
        <p:txBody>
          <a:bodyPr>
            <a:normAutofit/>
          </a:bodyPr>
          <a:lstStyle/>
          <a:p>
            <a:r>
              <a:rPr lang="en-US" altLang="zh-CN" sz="4000" dirty="0"/>
              <a:t>Off-Lattice Rules</a:t>
            </a:r>
            <a:endParaRPr lang="zh-CN" altLang="en-US" sz="4000"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6168E6C-72DF-49ED-9281-3A0B6A18877D}"/>
                  </a:ext>
                </a:extLst>
              </p:cNvPr>
              <p:cNvSpPr>
                <a:spLocks noGrp="1"/>
              </p:cNvSpPr>
              <p:nvPr>
                <p:ph idx="1"/>
              </p:nvPr>
            </p:nvSpPr>
            <p:spPr>
              <a:xfrm>
                <a:off x="838199" y="1671568"/>
                <a:ext cx="4833731" cy="4457521"/>
              </a:xfrm>
            </p:spPr>
            <p:txBody>
              <a:bodyPr>
                <a:noAutofit/>
              </a:bodyPr>
              <a:lstStyle/>
              <a:p>
                <a:r>
                  <a:rPr lang="en-US" altLang="zh-CN" sz="2000" dirty="0"/>
                  <a:t>[Repeated] The trajectory is stopped whenever the following happens:</a:t>
                </a:r>
              </a:p>
              <a:p>
                <a:pPr lvl="1"/>
                <a:r>
                  <a:rPr lang="en-US" altLang="zh-CN" sz="2000" dirty="0"/>
                  <a:t>The particle visits a position adjacent to the cluster where it sticks, that is: two particles </a:t>
                </a:r>
                <a14:m>
                  <m:oMath xmlns:m="http://schemas.openxmlformats.org/officeDocument/2006/math">
                    <m:r>
                      <a:rPr lang="en-US" altLang="zh-CN" sz="2000" i="1">
                        <a:latin typeface="Cambria Math" panose="02040503050406030204" pitchFamily="18" charset="0"/>
                      </a:rPr>
                      <m:t>𝑖</m:t>
                    </m:r>
                  </m:oMath>
                </a14:m>
                <a:r>
                  <a:rPr lang="en-US" altLang="zh-CN" sz="2000" dirty="0"/>
                  <a:t> and </a:t>
                </a:r>
                <a14:m>
                  <m:oMath xmlns:m="http://schemas.openxmlformats.org/officeDocument/2006/math">
                    <m:r>
                      <a:rPr lang="en-US" altLang="zh-CN" sz="2000" i="1">
                        <a:latin typeface="Cambria Math" panose="02040503050406030204" pitchFamily="18" charset="0"/>
                      </a:rPr>
                      <m:t>𝑘</m:t>
                    </m:r>
                  </m:oMath>
                </a14:m>
                <a:r>
                  <a:rPr lang="en-US" altLang="zh-CN" sz="2000" dirty="0"/>
                  <a:t> are neighbors if </a:t>
                </a:r>
                <a14:m>
                  <m:oMath xmlns:m="http://schemas.openxmlformats.org/officeDocument/2006/math">
                    <m:r>
                      <a:rPr lang="en-US" altLang="zh-CN" sz="2000" i="1">
                        <a:latin typeface="Cambria Math" panose="02040503050406030204" pitchFamily="18" charset="0"/>
                      </a:rPr>
                      <m:t> </m:t>
                    </m:r>
                    <m:d>
                      <m:dPr>
                        <m:begChr m:val="|"/>
                        <m:endChr m:val="|"/>
                        <m:ctrlPr>
                          <a:rPr lang="en-US" altLang="zh-CN" sz="2000" i="1">
                            <a:latin typeface="Cambria Math" panose="02040503050406030204" pitchFamily="18" charset="0"/>
                          </a:rPr>
                        </m:ctrlPr>
                      </m:dPr>
                      <m:e>
                        <m:acc>
                          <m:accPr>
                            <m:chr m:val="⃑"/>
                            <m:ctrlPr>
                              <a:rPr lang="en-US" altLang="zh-CN" sz="2000" i="1">
                                <a:latin typeface="Cambria Math" panose="02040503050406030204" pitchFamily="18" charset="0"/>
                              </a:rPr>
                            </m:ctrlPr>
                          </m:accPr>
                          <m:e>
                            <m:sSub>
                              <m:sSubPr>
                                <m:ctrlPr>
                                  <a:rPr lang="en-US" altLang="zh-CN" sz="2000" i="1">
                                    <a:latin typeface="Cambria Math" panose="02040503050406030204" pitchFamily="18" charset="0"/>
                                  </a:rPr>
                                </m:ctrlPr>
                              </m:sSubPr>
                              <m:e>
                                <m:r>
                                  <a:rPr lang="en-US" altLang="zh-CN" sz="2000" b="0" i="1">
                                    <a:latin typeface="Cambria Math" panose="02040503050406030204" pitchFamily="18" charset="0"/>
                                  </a:rPr>
                                  <m:t>𝑟</m:t>
                                </m:r>
                              </m:e>
                              <m:sub>
                                <m:r>
                                  <a:rPr lang="en-US" altLang="zh-CN" sz="2000" b="0" i="1">
                                    <a:latin typeface="Cambria Math" panose="02040503050406030204" pitchFamily="18" charset="0"/>
                                  </a:rPr>
                                  <m:t>𝑖</m:t>
                                </m:r>
                              </m:sub>
                            </m:sSub>
                          </m:e>
                        </m:acc>
                        <m:r>
                          <a:rPr lang="en-US" altLang="zh-CN" sz="2000" i="1">
                            <a:latin typeface="Cambria Math" panose="02040503050406030204" pitchFamily="18" charset="0"/>
                          </a:rPr>
                          <m:t> −</m:t>
                        </m:r>
                        <m:acc>
                          <m:accPr>
                            <m:chr m:val="⃑"/>
                            <m:ctrlPr>
                              <a:rPr lang="en-US" altLang="zh-CN" sz="2000" i="1">
                                <a:latin typeface="Cambria Math" panose="02040503050406030204" pitchFamily="18" charset="0"/>
                              </a:rPr>
                            </m:ctrlPr>
                          </m:accPr>
                          <m:e>
                            <m:sSub>
                              <m:sSubPr>
                                <m:ctrlPr>
                                  <a:rPr lang="en-US" altLang="zh-CN" sz="2000" b="0" i="1">
                                    <a:latin typeface="Cambria Math" panose="02040503050406030204" pitchFamily="18" charset="0"/>
                                  </a:rPr>
                                </m:ctrlPr>
                              </m:sSubPr>
                              <m:e>
                                <m:r>
                                  <a:rPr lang="en-US" altLang="zh-CN" sz="2000" b="0" i="1">
                                    <a:latin typeface="Cambria Math" panose="02040503050406030204" pitchFamily="18" charset="0"/>
                                  </a:rPr>
                                  <m:t>𝑟</m:t>
                                </m:r>
                              </m:e>
                              <m:sub>
                                <m:r>
                                  <a:rPr lang="en-US" altLang="zh-CN" sz="2000" b="0" i="1">
                                    <a:latin typeface="Cambria Math" panose="02040503050406030204" pitchFamily="18" charset="0"/>
                                  </a:rPr>
                                  <m:t>𝑘</m:t>
                                </m:r>
                              </m:sub>
                            </m:sSub>
                          </m:e>
                        </m:acc>
                      </m:e>
                    </m:d>
                    <m:r>
                      <a:rPr lang="en-US" altLang="zh-CN" sz="2000" i="1">
                        <a:latin typeface="Cambria Math" panose="02040503050406030204" pitchFamily="18" charset="0"/>
                      </a:rPr>
                      <m:t>&lt; 2</m:t>
                    </m:r>
                    <m:sSub>
                      <m:sSubPr>
                        <m:ctrlPr>
                          <a:rPr lang="en-US" altLang="zh-CN" sz="2000" b="0" i="1">
                            <a:latin typeface="Cambria Math" panose="02040503050406030204" pitchFamily="18" charset="0"/>
                          </a:rPr>
                        </m:ctrlPr>
                      </m:sSubPr>
                      <m:e>
                        <m:r>
                          <a:rPr lang="en-US" altLang="zh-CN" sz="2000" i="1">
                            <a:latin typeface="Cambria Math" panose="02040503050406030204" pitchFamily="18" charset="0"/>
                          </a:rPr>
                          <m:t>𝑟</m:t>
                        </m:r>
                      </m:e>
                      <m:sub>
                        <m:r>
                          <a:rPr lang="en-US" altLang="zh-CN" sz="2000" i="1">
                            <a:latin typeface="Cambria Math" panose="02040503050406030204" pitchFamily="18" charset="0"/>
                          </a:rPr>
                          <m:t>𝑝</m:t>
                        </m:r>
                      </m:sub>
                    </m:sSub>
                  </m:oMath>
                </a14:m>
                <a:r>
                  <a:rPr lang="en-US" altLang="zh-CN" sz="2000" dirty="0"/>
                  <a:t>, where particle </a:t>
                </a:r>
                <a14:m>
                  <m:oMath xmlns:m="http://schemas.openxmlformats.org/officeDocument/2006/math">
                    <m:r>
                      <a:rPr lang="en-US" altLang="zh-CN" sz="2000" i="1">
                        <a:latin typeface="Cambria Math" panose="02040503050406030204" pitchFamily="18" charset="0"/>
                      </a:rPr>
                      <m:t>𝑖</m:t>
                    </m:r>
                  </m:oMath>
                </a14:m>
                <a:r>
                  <a:rPr lang="en-US" altLang="zh-CN" sz="2000" dirty="0"/>
                  <a:t> is a member of cluster and </a:t>
                </a:r>
                <a14:m>
                  <m:oMath xmlns:m="http://schemas.openxmlformats.org/officeDocument/2006/math">
                    <m:r>
                      <a:rPr lang="en-US" altLang="zh-CN" sz="2000" i="1">
                        <a:latin typeface="Cambria Math" panose="02040503050406030204" pitchFamily="18" charset="0"/>
                      </a:rPr>
                      <m:t>𝑘</m:t>
                    </m:r>
                  </m:oMath>
                </a14:m>
                <a:r>
                  <a:rPr lang="en-US" altLang="zh-CN" sz="2000" dirty="0"/>
                  <a:t> is a random walker particle.</a:t>
                </a:r>
              </a:p>
              <a:p>
                <a:pPr lvl="1"/>
                <a:r>
                  <a:rPr lang="en-US" altLang="zh-CN" sz="2000" dirty="0"/>
                  <a:t>The particle is discarded whenever it crosses a distance </a:t>
                </a:r>
              </a:p>
              <a:p>
                <a:pPr marL="457200" lvl="1" indent="0">
                  <a:buNone/>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𝑟</m:t>
                          </m:r>
                        </m:e>
                        <m:sub>
                          <m:r>
                            <a:rPr lang="en-US" altLang="zh-CN" sz="2000" b="0" i="1">
                              <a:latin typeface="Cambria Math" panose="02040503050406030204" pitchFamily="18" charset="0"/>
                            </a:rPr>
                            <m:t>𝑚𝑎𝑥</m:t>
                          </m:r>
                        </m:sub>
                      </m:sSub>
                      <m:r>
                        <a:rPr lang="en-US" altLang="zh-CN" sz="2000" i="1">
                          <a:latin typeface="Cambria Math" panose="02040503050406030204" pitchFamily="18" charset="0"/>
                        </a:rPr>
                        <m:t>= 10 × </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𝑟</m:t>
                              </m:r>
                            </m:e>
                            <m:sub>
                              <m:r>
                                <a:rPr lang="en-US" altLang="zh-CN" sz="2000" i="1">
                                  <a:latin typeface="Cambria Math" panose="02040503050406030204" pitchFamily="18" charset="0"/>
                                </a:rPr>
                                <m:t>𝑎𝑔𝑔𝑟</m:t>
                              </m:r>
                            </m:sub>
                          </m:sSub>
                          <m:r>
                            <a:rPr lang="en-US" altLang="zh-CN" sz="2000" i="1">
                              <a:latin typeface="Cambria Math" panose="02040503050406030204" pitchFamily="18" charset="0"/>
                            </a:rPr>
                            <m:t>+ 2</m:t>
                          </m:r>
                        </m:e>
                      </m:d>
                    </m:oMath>
                  </m:oMathPara>
                </a14:m>
                <a:endParaRPr lang="en-US" altLang="zh-CN" sz="2000" dirty="0"/>
              </a:p>
              <a:p>
                <a:r>
                  <a:rPr lang="en-US" altLang="zh-CN" sz="2000" dirty="0"/>
                  <a:t>Steps 2 to 4 will be repeated until the total number of particles in cluster reaches </a:t>
                </a:r>
                <a14:m>
                  <m:oMath xmlns:m="http://schemas.openxmlformats.org/officeDocument/2006/math">
                    <m:r>
                      <a:rPr lang="en-US" altLang="zh-CN" sz="2000" i="1">
                        <a:latin typeface="Cambria Math" panose="02040503050406030204" pitchFamily="18" charset="0"/>
                      </a:rPr>
                      <m:t>𝑁</m:t>
                    </m:r>
                  </m:oMath>
                </a14:m>
                <a:r>
                  <a:rPr lang="en-US" altLang="zh-CN" sz="2000" dirty="0"/>
                  <a:t> particles.</a:t>
                </a:r>
                <a:endParaRPr lang="zh-CN" altLang="en-US" sz="2000" dirty="0"/>
              </a:p>
            </p:txBody>
          </p:sp>
        </mc:Choice>
        <mc:Fallback>
          <p:sp>
            <p:nvSpPr>
              <p:cNvPr id="3" name="内容占位符 2">
                <a:extLst>
                  <a:ext uri="{FF2B5EF4-FFF2-40B4-BE49-F238E27FC236}">
                    <a16:creationId xmlns:a16="http://schemas.microsoft.com/office/drawing/2014/main" id="{16168E6C-72DF-49ED-9281-3A0B6A18877D}"/>
                  </a:ext>
                </a:extLst>
              </p:cNvPr>
              <p:cNvSpPr>
                <a:spLocks noGrp="1" noRot="1" noChangeAspect="1" noMove="1" noResize="1" noEditPoints="1" noAdjustHandles="1" noChangeArrowheads="1" noChangeShapeType="1" noTextEdit="1"/>
              </p:cNvSpPr>
              <p:nvPr>
                <p:ph idx="1"/>
              </p:nvPr>
            </p:nvSpPr>
            <p:spPr>
              <a:xfrm>
                <a:off x="838199" y="1671568"/>
                <a:ext cx="4833731" cy="4457521"/>
              </a:xfrm>
              <a:blipFill>
                <a:blip r:embed="rId3"/>
                <a:stretch>
                  <a:fillRect l="-1047" t="-1705" r="-2618" b="-3977"/>
                </a:stretch>
              </a:blipFill>
            </p:spPr>
            <p:txBody>
              <a:bodyPr/>
              <a:lstStyle/>
              <a:p>
                <a:r>
                  <a:rPr lang="en-US">
                    <a:noFill/>
                  </a:rPr>
                  <a:t> </a:t>
                </a:r>
              </a:p>
            </p:txBody>
          </p:sp>
        </mc:Fallback>
      </mc:AlternateContent>
      <p:pic>
        <p:nvPicPr>
          <p:cNvPr id="6" name="图片 5" descr="圆圈&#10;&#10;低可信度描述已自动生成">
            <a:extLst>
              <a:ext uri="{FF2B5EF4-FFF2-40B4-BE49-F238E27FC236}">
                <a16:creationId xmlns:a16="http://schemas.microsoft.com/office/drawing/2014/main" id="{AC675AF3-5880-4D7C-87B0-BAD2E3A4F752}"/>
              </a:ext>
            </a:extLst>
          </p:cNvPr>
          <p:cNvPicPr>
            <a:picLocks noChangeAspect="1"/>
          </p:cNvPicPr>
          <p:nvPr/>
        </p:nvPicPr>
        <p:blipFill rotWithShape="1">
          <a:blip r:embed="rId4">
            <a:extLst>
              <a:ext uri="{28A0092B-C50C-407E-A947-70E740481C1C}">
                <a14:useLocalDpi xmlns:a14="http://schemas.microsoft.com/office/drawing/2010/main" val="0"/>
              </a:ext>
            </a:extLst>
          </a:blip>
          <a:srcRect t="5558" r="2" b="2"/>
          <a:stretch/>
        </p:blipFill>
        <p:spPr>
          <a:xfrm>
            <a:off x="6018652" y="1671568"/>
            <a:ext cx="6170299" cy="4224808"/>
          </a:xfrm>
          <a:prstGeom prst="rect">
            <a:avLst/>
          </a:prstGeom>
        </p:spPr>
      </p:pic>
    </p:spTree>
    <p:extLst>
      <p:ext uri="{BB962C8B-B14F-4D97-AF65-F5344CB8AC3E}">
        <p14:creationId xmlns:p14="http://schemas.microsoft.com/office/powerpoint/2010/main" val="24785925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A625EB-AC4B-4E11-A48E-B44EE3088A08}"/>
              </a:ext>
            </a:extLst>
          </p:cNvPr>
          <p:cNvSpPr>
            <a:spLocks noGrp="1"/>
          </p:cNvSpPr>
          <p:nvPr>
            <p:ph type="title"/>
          </p:nvPr>
        </p:nvSpPr>
        <p:spPr>
          <a:xfrm>
            <a:off x="7631933" y="365125"/>
            <a:ext cx="3952071" cy="5530319"/>
          </a:xfrm>
        </p:spPr>
        <p:txBody>
          <a:bodyPr vert="horz" lIns="91440" tIns="45720" rIns="91440" bIns="45720" rtlCol="0" anchor="ctr">
            <a:normAutofit/>
          </a:bodyPr>
          <a:lstStyle/>
          <a:p>
            <a:r>
              <a:rPr lang="en-US" altLang="zh-CN" sz="5200" dirty="0"/>
              <a:t>Cluster with 10000 Particles</a:t>
            </a:r>
          </a:p>
        </p:txBody>
      </p:sp>
      <p:pic>
        <p:nvPicPr>
          <p:cNvPr id="4" name="图片 3" descr="图表, 散点图&#10;&#10;描述已自动生成">
            <a:extLst>
              <a:ext uri="{FF2B5EF4-FFF2-40B4-BE49-F238E27FC236}">
                <a16:creationId xmlns:a16="http://schemas.microsoft.com/office/drawing/2014/main" id="{C0F82E96-D5D9-4D5B-AE01-659BDD029DC6}"/>
              </a:ext>
            </a:extLst>
          </p:cNvPr>
          <p:cNvPicPr>
            <a:picLocks noChangeAspect="1"/>
          </p:cNvPicPr>
          <p:nvPr/>
        </p:nvPicPr>
        <p:blipFill rotWithShape="1">
          <a:blip r:embed="rId3">
            <a:extLst>
              <a:ext uri="{28A0092B-C50C-407E-A947-70E740481C1C}">
                <a14:useLocalDpi xmlns:a14="http://schemas.microsoft.com/office/drawing/2010/main" val="0"/>
              </a:ext>
            </a:extLst>
          </a:blip>
          <a:srcRect l="15626" t="13002" r="13072" b="12853"/>
          <a:stretch/>
        </p:blipFill>
        <p:spPr>
          <a:xfrm>
            <a:off x="0" y="663840"/>
            <a:ext cx="7196078" cy="5530319"/>
          </a:xfrm>
          <a:prstGeom prst="rect">
            <a:avLst/>
          </a:prstGeom>
        </p:spPr>
      </p:pic>
    </p:spTree>
    <p:extLst>
      <p:ext uri="{BB962C8B-B14F-4D97-AF65-F5344CB8AC3E}">
        <p14:creationId xmlns:p14="http://schemas.microsoft.com/office/powerpoint/2010/main" val="36753660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029BC8-EAD4-4AF0-8D65-E24BE1DC45E2}"/>
              </a:ext>
            </a:extLst>
          </p:cNvPr>
          <p:cNvSpPr>
            <a:spLocks noGrp="1"/>
          </p:cNvSpPr>
          <p:nvPr>
            <p:ph type="title"/>
          </p:nvPr>
        </p:nvSpPr>
        <p:spPr/>
        <p:txBody>
          <a:bodyPr/>
          <a:lstStyle/>
          <a:p>
            <a:r>
              <a:rPr lang="en-US" altLang="zh-CN" dirty="0"/>
              <a:t>Contents</a:t>
            </a:r>
            <a:endParaRPr lang="zh-CN" altLang="en-US" dirty="0"/>
          </a:p>
        </p:txBody>
      </p:sp>
      <p:sp>
        <p:nvSpPr>
          <p:cNvPr id="3" name="内容占位符 2">
            <a:extLst>
              <a:ext uri="{FF2B5EF4-FFF2-40B4-BE49-F238E27FC236}">
                <a16:creationId xmlns:a16="http://schemas.microsoft.com/office/drawing/2014/main" id="{3E7AC296-18FE-4F43-B939-54EDB7F21B34}"/>
              </a:ext>
            </a:extLst>
          </p:cNvPr>
          <p:cNvSpPr>
            <a:spLocks noGrp="1"/>
          </p:cNvSpPr>
          <p:nvPr>
            <p:ph idx="1"/>
          </p:nvPr>
        </p:nvSpPr>
        <p:spPr/>
        <p:txBody>
          <a:bodyPr/>
          <a:lstStyle/>
          <a:p>
            <a:pPr>
              <a:lnSpc>
                <a:spcPct val="150000"/>
              </a:lnSpc>
            </a:pPr>
            <a:r>
              <a:rPr lang="en-US" altLang="zh-CN" dirty="0">
                <a:solidFill>
                  <a:schemeClr val="bg2">
                    <a:lumMod val="90000"/>
                  </a:schemeClr>
                </a:solidFill>
              </a:rPr>
              <a:t>Introduction</a:t>
            </a:r>
          </a:p>
          <a:p>
            <a:pPr>
              <a:lnSpc>
                <a:spcPct val="150000"/>
              </a:lnSpc>
            </a:pPr>
            <a:r>
              <a:rPr lang="en-US" altLang="zh-CN" dirty="0">
                <a:solidFill>
                  <a:schemeClr val="bg2">
                    <a:lumMod val="90000"/>
                  </a:schemeClr>
                </a:solidFill>
              </a:rPr>
              <a:t>Model</a:t>
            </a:r>
          </a:p>
          <a:p>
            <a:pPr lvl="1">
              <a:lnSpc>
                <a:spcPct val="150000"/>
              </a:lnSpc>
            </a:pPr>
            <a:r>
              <a:rPr lang="en-US" altLang="zh-CN" dirty="0">
                <a:solidFill>
                  <a:schemeClr val="bg2">
                    <a:lumMod val="90000"/>
                  </a:schemeClr>
                </a:solidFill>
              </a:rPr>
              <a:t>On-Lattice Rules</a:t>
            </a:r>
          </a:p>
          <a:p>
            <a:pPr lvl="1">
              <a:lnSpc>
                <a:spcPct val="150000"/>
              </a:lnSpc>
            </a:pPr>
            <a:r>
              <a:rPr lang="en-US" altLang="zh-CN" dirty="0">
                <a:solidFill>
                  <a:schemeClr val="bg2">
                    <a:lumMod val="90000"/>
                  </a:schemeClr>
                </a:solidFill>
              </a:rPr>
              <a:t>Off-lattice rules</a:t>
            </a:r>
          </a:p>
          <a:p>
            <a:pPr>
              <a:lnSpc>
                <a:spcPct val="150000"/>
              </a:lnSpc>
            </a:pPr>
            <a:r>
              <a:rPr lang="en-US" altLang="zh-CN" dirty="0"/>
              <a:t>Result</a:t>
            </a:r>
            <a:endParaRPr lang="zh-CN" altLang="en-US" dirty="0">
              <a:solidFill>
                <a:schemeClr val="bg2">
                  <a:lumMod val="90000"/>
                </a:schemeClr>
              </a:solidFill>
            </a:endParaRPr>
          </a:p>
        </p:txBody>
      </p:sp>
    </p:spTree>
    <p:extLst>
      <p:ext uri="{BB962C8B-B14F-4D97-AF65-F5344CB8AC3E}">
        <p14:creationId xmlns:p14="http://schemas.microsoft.com/office/powerpoint/2010/main" val="4103554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411AC4-47A3-4A8D-B103-03506C479F45}"/>
              </a:ext>
            </a:extLst>
          </p:cNvPr>
          <p:cNvSpPr>
            <a:spLocks noGrp="1"/>
          </p:cNvSpPr>
          <p:nvPr>
            <p:ph type="title"/>
          </p:nvPr>
        </p:nvSpPr>
        <p:spPr/>
        <p:txBody>
          <a:bodyPr/>
          <a:lstStyle/>
          <a:p>
            <a:r>
              <a:rPr lang="en-US" altLang="zh-CN" dirty="0"/>
              <a:t>Fractal Dimension On-Lattice</a:t>
            </a:r>
            <a:endParaRPr lang="zh-CN" altLang="en-US" dirty="0"/>
          </a:p>
        </p:txBody>
      </p:sp>
      <p:pic>
        <p:nvPicPr>
          <p:cNvPr id="5" name="内容占位符 4" descr="图片包含 图示&#10;&#10;描述已自动生成">
            <a:extLst>
              <a:ext uri="{FF2B5EF4-FFF2-40B4-BE49-F238E27FC236}">
                <a16:creationId xmlns:a16="http://schemas.microsoft.com/office/drawing/2014/main" id="{AA56766D-D9FB-44F3-B608-06488481B64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43834" y="1690688"/>
            <a:ext cx="3509966" cy="4351338"/>
          </a:xfrm>
        </p:spPr>
      </p:pic>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F4023063-BE6C-4F63-B445-72F1F3E46EC9}"/>
                  </a:ext>
                </a:extLst>
              </p:cNvPr>
              <p:cNvSpPr txBox="1"/>
              <p:nvPr/>
            </p:nvSpPr>
            <p:spPr>
              <a:xfrm>
                <a:off x="794317" y="1690688"/>
                <a:ext cx="5318855" cy="4801314"/>
              </a:xfrm>
              <a:prstGeom prst="rect">
                <a:avLst/>
              </a:prstGeom>
              <a:noFill/>
            </p:spPr>
            <p:txBody>
              <a:bodyPr wrap="square" rtlCol="0">
                <a:spAutoFit/>
              </a:bodyPr>
              <a:lstStyle/>
              <a:p>
                <a:r>
                  <a:rPr lang="en-US" altLang="zh-CN" dirty="0"/>
                  <a:t>A fractal dimension is a ratio providing a statistical index of complexity comparing how detail in a pattern changes with the scale at which it is measured</a:t>
                </a:r>
                <a:r>
                  <a:rPr lang="en-US" altLang="zh-CN" baseline="30000" dirty="0"/>
                  <a:t>1</a:t>
                </a:r>
                <a:r>
                  <a:rPr lang="en-US" altLang="zh-CN" dirty="0"/>
                  <a:t>.</a:t>
                </a:r>
              </a:p>
              <a:p>
                <a:endParaRPr lang="en-US" altLang="zh-CN" dirty="0"/>
              </a:p>
              <a:p>
                <a:r>
                  <a:rPr lang="en-US" altLang="zh-CN" dirty="0"/>
                  <a:t>To get the fractal dimension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𝑑</m:t>
                        </m:r>
                      </m:e>
                      <m:sub>
                        <m:r>
                          <a:rPr lang="en-US" altLang="zh-CN" i="1" dirty="0" smtClean="0">
                            <a:latin typeface="Cambria Math" panose="02040503050406030204" pitchFamily="18" charset="0"/>
                          </a:rPr>
                          <m:t>𝑓</m:t>
                        </m:r>
                      </m:sub>
                    </m:sSub>
                  </m:oMath>
                </a14:m>
                <a:r>
                  <a:rPr lang="en-US" altLang="zh-CN" dirty="0"/>
                  <a:t> we use the following relation.</a:t>
                </a:r>
              </a:p>
              <a:p>
                <a:pPr algn="ctr"/>
                <a14:m>
                  <m:oMathPara xmlns:m="http://schemas.openxmlformats.org/officeDocument/2006/math">
                    <m:oMathParaPr>
                      <m:jc m:val="centerGroup"/>
                    </m:oMathParaPr>
                    <m:oMath xmlns:m="http://schemas.openxmlformats.org/officeDocument/2006/math">
                      <m:func>
                        <m:funcPr>
                          <m:ctrlPr>
                            <a:rPr lang="en-US" altLang="zh-CN" i="1" dirty="0" smtClean="0">
                              <a:latin typeface="Cambria Math" panose="02040503050406030204" pitchFamily="18" charset="0"/>
                            </a:rPr>
                          </m:ctrlPr>
                        </m:funcPr>
                        <m:fName>
                          <m:r>
                            <m:rPr>
                              <m:sty m:val="p"/>
                            </m:rPr>
                            <a:rPr lang="en-US" altLang="zh-CN" i="0" dirty="0" smtClean="0">
                              <a:latin typeface="Cambria Math" panose="02040503050406030204" pitchFamily="18" charset="0"/>
                            </a:rPr>
                            <m:t>ln</m:t>
                          </m:r>
                        </m:fName>
                        <m:e>
                          <m:d>
                            <m:dPr>
                              <m:ctrlPr>
                                <a:rPr lang="en-US" altLang="zh-CN" i="1" dirty="0" smtClean="0">
                                  <a:latin typeface="Cambria Math" panose="02040503050406030204" pitchFamily="18" charset="0"/>
                                </a:rPr>
                              </m:ctrlPr>
                            </m:dPr>
                            <m:e>
                              <m:r>
                                <a:rPr lang="en-US" altLang="zh-CN" i="1" dirty="0" smtClean="0">
                                  <a:latin typeface="Cambria Math" panose="02040503050406030204" pitchFamily="18" charset="0"/>
                                </a:rPr>
                                <m:t>𝑁</m:t>
                              </m:r>
                            </m:e>
                          </m:d>
                        </m:e>
                      </m:func>
                      <m:r>
                        <a:rPr lang="en-US" altLang="zh-CN" i="1" dirty="0" smtClean="0">
                          <a:latin typeface="Cambria Math" panose="02040503050406030204" pitchFamily="18" charset="0"/>
                        </a:rPr>
                        <m:t>=</m:t>
                      </m:r>
                      <m:r>
                        <a:rPr lang="en-US" altLang="zh-CN" b="0" i="1" dirty="0" smtClean="0">
                          <a:latin typeface="Cambria Math" panose="02040503050406030204" pitchFamily="18" charset="0"/>
                        </a:rPr>
                        <m:t>𝑐</m:t>
                      </m:r>
                      <m:r>
                        <a:rPr lang="en-US" altLang="zh-CN"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𝑑</m:t>
                          </m:r>
                        </m:e>
                        <m:sub>
                          <m:r>
                            <a:rPr lang="en-US" altLang="zh-CN" i="1" dirty="0" smtClean="0">
                              <a:latin typeface="Cambria Math" panose="02040503050406030204" pitchFamily="18" charset="0"/>
                            </a:rPr>
                            <m:t>𝑓</m:t>
                          </m:r>
                        </m:sub>
                      </m:sSub>
                      <m:r>
                        <a:rPr lang="en-US" altLang="zh-CN" i="1" dirty="0" smtClean="0">
                          <a:latin typeface="Cambria Math" panose="02040503050406030204" pitchFamily="18" charset="0"/>
                        </a:rPr>
                        <m:t>×</m:t>
                      </m:r>
                      <m:func>
                        <m:funcPr>
                          <m:ctrlPr>
                            <a:rPr lang="en-US" altLang="zh-CN" i="1" dirty="0" smtClean="0">
                              <a:latin typeface="Cambria Math" panose="02040503050406030204" pitchFamily="18" charset="0"/>
                            </a:rPr>
                          </m:ctrlPr>
                        </m:funcPr>
                        <m:fName>
                          <m:r>
                            <m:rPr>
                              <m:sty m:val="p"/>
                            </m:rPr>
                            <a:rPr lang="en-US" altLang="zh-CN" i="0" dirty="0" smtClean="0">
                              <a:latin typeface="Cambria Math" panose="02040503050406030204" pitchFamily="18" charset="0"/>
                            </a:rPr>
                            <m:t>ln</m:t>
                          </m:r>
                        </m:fName>
                        <m:e>
                          <m:d>
                            <m:dPr>
                              <m:ctrlPr>
                                <a:rPr lang="en-US" altLang="zh-CN" i="1" dirty="0" smtClean="0">
                                  <a:latin typeface="Cambria Math" panose="02040503050406030204" pitchFamily="18" charset="0"/>
                                </a:rPr>
                              </m:ctrlPr>
                            </m:dPr>
                            <m:e>
                              <m:r>
                                <a:rPr lang="en-US" altLang="zh-CN" i="1" dirty="0" smtClean="0">
                                  <a:latin typeface="Cambria Math" panose="02040503050406030204" pitchFamily="18" charset="0"/>
                                </a:rPr>
                                <m:t>𝑏</m:t>
                              </m:r>
                            </m:e>
                          </m:d>
                        </m:e>
                      </m:func>
                    </m:oMath>
                  </m:oMathPara>
                </a14:m>
                <a:endParaRPr lang="en-US" altLang="zh-CN" dirty="0"/>
              </a:p>
              <a:p>
                <a:r>
                  <a:rPr lang="en-US" altLang="zh-CN" dirty="0"/>
                  <a:t>Where: </a:t>
                </a:r>
                <a:endParaRPr lang="en-US" altLang="zh-CN" i="1" dirty="0">
                  <a:latin typeface="Cambria Math" panose="02040503050406030204" pitchFamily="18" charset="0"/>
                </a:endParaRPr>
              </a:p>
              <a:p>
                <a:pPr marL="342900" indent="-342900">
                  <a:buFont typeface="+mj-lt"/>
                  <a:buAutoNum type="arabicPeriod"/>
                </a:pPr>
                <a14:m>
                  <m:oMath xmlns:m="http://schemas.openxmlformats.org/officeDocument/2006/math">
                    <m:r>
                      <a:rPr lang="en-US" altLang="zh-CN" i="1" dirty="0" smtClean="0">
                        <a:latin typeface="Cambria Math" panose="02040503050406030204" pitchFamily="18" charset="0"/>
                      </a:rPr>
                      <m:t>𝑁</m:t>
                    </m:r>
                  </m:oMath>
                </a14:m>
                <a:r>
                  <a:rPr lang="en-US" altLang="zh-CN" dirty="0"/>
                  <a:t> is the number of occupied sites in a box of size </a:t>
                </a:r>
                <a14:m>
                  <m:oMath xmlns:m="http://schemas.openxmlformats.org/officeDocument/2006/math">
                    <m:r>
                      <a:rPr lang="en-US" altLang="zh-CN" i="1" dirty="0" smtClean="0">
                        <a:latin typeface="Cambria Math" panose="02040503050406030204" pitchFamily="18" charset="0"/>
                      </a:rPr>
                      <m:t>𝑏</m:t>
                    </m:r>
                    <m:r>
                      <a:rPr lang="en-US" altLang="zh-CN" i="1" dirty="0" smtClean="0">
                        <a:latin typeface="Cambria Math" panose="02040503050406030204" pitchFamily="18" charset="0"/>
                      </a:rPr>
                      <m:t> × </m:t>
                    </m:r>
                    <m:r>
                      <a:rPr lang="en-US" altLang="zh-CN" i="1" dirty="0" smtClean="0">
                        <a:latin typeface="Cambria Math" panose="02040503050406030204" pitchFamily="18" charset="0"/>
                      </a:rPr>
                      <m:t>𝑏</m:t>
                    </m:r>
                    <m:r>
                      <a:rPr lang="en-US" altLang="zh-CN" i="1" dirty="0" smtClean="0">
                        <a:latin typeface="Cambria Math" panose="02040503050406030204" pitchFamily="18" charset="0"/>
                      </a:rPr>
                      <m:t> </m:t>
                    </m:r>
                  </m:oMath>
                </a14:m>
                <a:r>
                  <a:rPr lang="en-US" altLang="zh-CN" dirty="0"/>
                  <a:t>centered on the middle of the lattice, </a:t>
                </a:r>
              </a:p>
              <a:p>
                <a:pPr marL="342900" indent="-342900">
                  <a:buFont typeface="+mj-lt"/>
                  <a:buAutoNum type="arabicPeriod"/>
                </a:pPr>
                <a14:m>
                  <m:oMath xmlns:m="http://schemas.openxmlformats.org/officeDocument/2006/math">
                    <m:r>
                      <a:rPr lang="en-US" altLang="zh-CN" i="1" dirty="0" smtClean="0">
                        <a:latin typeface="Cambria Math" panose="02040503050406030204" pitchFamily="18" charset="0"/>
                      </a:rPr>
                      <m:t>𝑐</m:t>
                    </m:r>
                  </m:oMath>
                </a14:m>
                <a:r>
                  <a:rPr lang="en-US" altLang="zh-CN" dirty="0"/>
                  <a:t> is some constant. </a:t>
                </a:r>
              </a:p>
              <a:p>
                <a:pPr marL="342900" indent="-342900">
                  <a:buFont typeface="+mj-lt"/>
                  <a:buAutoNum type="arabicPeriod"/>
                </a:pPr>
                <a14:m>
                  <m:oMath xmlns:m="http://schemas.openxmlformats.org/officeDocument/2006/math">
                    <m:r>
                      <a:rPr lang="en-US" altLang="zh-CN" i="1" dirty="0" smtClean="0">
                        <a:latin typeface="Cambria Math" panose="02040503050406030204" pitchFamily="18" charset="0"/>
                      </a:rPr>
                      <m:t>𝑏</m:t>
                    </m:r>
                  </m:oMath>
                </a14:m>
                <a:r>
                  <a:rPr lang="en-US" altLang="zh-CN" dirty="0"/>
                  <a:t> is the length of your square for which you count the number of occupied sites and </a:t>
                </a:r>
                <a14:m>
                  <m:oMath xmlns:m="http://schemas.openxmlformats.org/officeDocument/2006/math">
                    <m:r>
                      <a:rPr lang="en-US" altLang="zh-CN" i="1" dirty="0" smtClean="0">
                        <a:latin typeface="Cambria Math" panose="02040503050406030204" pitchFamily="18" charset="0"/>
                      </a:rPr>
                      <m:t>𝑏</m:t>
                    </m:r>
                    <m:r>
                      <a:rPr lang="en-US" altLang="zh-CN" i="1" dirty="0" smtClean="0">
                        <a:latin typeface="Cambria Math" panose="02040503050406030204" pitchFamily="18" charset="0"/>
                      </a:rPr>
                      <m:t> = 2 × </m:t>
                    </m:r>
                    <m:r>
                      <a:rPr lang="en-US" altLang="zh-CN" i="1" dirty="0" smtClean="0">
                        <a:latin typeface="Cambria Math" panose="02040503050406030204" pitchFamily="18" charset="0"/>
                      </a:rPr>
                      <m:t>𝑠</m:t>
                    </m:r>
                    <m:r>
                      <a:rPr lang="en-US" altLang="zh-CN" i="1" dirty="0" smtClean="0">
                        <a:latin typeface="Cambria Math" panose="02040503050406030204" pitchFamily="18" charset="0"/>
                      </a:rPr>
                      <m:t> + 1</m:t>
                    </m:r>
                  </m:oMath>
                </a14:m>
                <a:r>
                  <a:rPr lang="en-US" altLang="zh-CN" dirty="0"/>
                  <a:t>. </a:t>
                </a:r>
              </a:p>
              <a:p>
                <a:pPr marL="342900" indent="-342900">
                  <a:buFont typeface="+mj-lt"/>
                  <a:buAutoNum type="arabicPeriod"/>
                </a:pPr>
                <a14:m>
                  <m:oMath xmlns:m="http://schemas.openxmlformats.org/officeDocument/2006/math">
                    <m:r>
                      <a:rPr lang="en-US" altLang="zh-CN" i="1" dirty="0" smtClean="0">
                        <a:latin typeface="Cambria Math" panose="02040503050406030204" pitchFamily="18" charset="0"/>
                      </a:rPr>
                      <m:t>𝑠</m:t>
                    </m:r>
                  </m:oMath>
                </a14:m>
                <a:r>
                  <a:rPr lang="en-US" altLang="zh-CN" dirty="0"/>
                  <a:t> measures the increment of side length and </a:t>
                </a:r>
                <a14:m>
                  <m:oMath xmlns:m="http://schemas.openxmlformats.org/officeDocument/2006/math">
                    <m:r>
                      <a:rPr lang="en-US" altLang="zh-CN" i="1" dirty="0" smtClean="0">
                        <a:latin typeface="Cambria Math" panose="02040503050406030204" pitchFamily="18" charset="0"/>
                      </a:rPr>
                      <m:t>𝑠</m:t>
                    </m:r>
                    <m:r>
                      <a:rPr lang="en-US" altLang="zh-CN" i="1" dirty="0" smtClean="0">
                        <a:latin typeface="Cambria Math" panose="02040503050406030204" pitchFamily="18" charset="0"/>
                      </a:rPr>
                      <m:t> ∈ </m:t>
                    </m:r>
                    <m:r>
                      <a:rPr lang="en-US" altLang="zh-CN" i="1" dirty="0" smtClean="0">
                        <a:latin typeface="Cambria Math" panose="02040503050406030204" pitchFamily="18" charset="0"/>
                      </a:rPr>
                      <m:t>𝑁</m:t>
                    </m:r>
                  </m:oMath>
                </a14:m>
                <a:endParaRPr lang="zh-CN" altLang="en-US" dirty="0"/>
              </a:p>
            </p:txBody>
          </p:sp>
        </mc:Choice>
        <mc:Fallback>
          <p:sp>
            <p:nvSpPr>
              <p:cNvPr id="6" name="文本框 5">
                <a:extLst>
                  <a:ext uri="{FF2B5EF4-FFF2-40B4-BE49-F238E27FC236}">
                    <a16:creationId xmlns:a16="http://schemas.microsoft.com/office/drawing/2014/main" id="{F4023063-BE6C-4F63-B445-72F1F3E46EC9}"/>
                  </a:ext>
                </a:extLst>
              </p:cNvPr>
              <p:cNvSpPr txBox="1">
                <a:spLocks noRot="1" noChangeAspect="1" noMove="1" noResize="1" noEditPoints="1" noAdjustHandles="1" noChangeArrowheads="1" noChangeShapeType="1" noTextEdit="1"/>
              </p:cNvSpPr>
              <p:nvPr/>
            </p:nvSpPr>
            <p:spPr>
              <a:xfrm>
                <a:off x="794317" y="1690688"/>
                <a:ext cx="5318855" cy="4801314"/>
              </a:xfrm>
              <a:prstGeom prst="rect">
                <a:avLst/>
              </a:prstGeom>
              <a:blipFill>
                <a:blip r:embed="rId4"/>
                <a:stretch>
                  <a:fillRect l="-952" t="-263" r="-1905" b="-1053"/>
                </a:stretch>
              </a:blipFill>
            </p:spPr>
            <p:txBody>
              <a:bodyPr/>
              <a:lstStyle/>
              <a:p>
                <a:r>
                  <a:rPr lang="en-US">
                    <a:noFill/>
                  </a:rPr>
                  <a:t> </a:t>
                </a:r>
              </a:p>
            </p:txBody>
          </p:sp>
        </mc:Fallback>
      </mc:AlternateContent>
      <p:sp>
        <p:nvSpPr>
          <p:cNvPr id="7" name="文本框 6">
            <a:extLst>
              <a:ext uri="{FF2B5EF4-FFF2-40B4-BE49-F238E27FC236}">
                <a16:creationId xmlns:a16="http://schemas.microsoft.com/office/drawing/2014/main" id="{7BAEDC6E-5A15-4657-80AA-DF3B0F857054}"/>
              </a:ext>
            </a:extLst>
          </p:cNvPr>
          <p:cNvSpPr txBox="1"/>
          <p:nvPr/>
        </p:nvSpPr>
        <p:spPr>
          <a:xfrm>
            <a:off x="6936299" y="6492002"/>
            <a:ext cx="6096000" cy="247760"/>
          </a:xfrm>
          <a:prstGeom prst="rect">
            <a:avLst/>
          </a:prstGeom>
          <a:noFill/>
        </p:spPr>
        <p:txBody>
          <a:bodyPr wrap="square">
            <a:spAutoFit/>
          </a:bodyPr>
          <a:lstStyle/>
          <a:p>
            <a:pPr marL="342900" indent="-342900">
              <a:lnSpc>
                <a:spcPct val="120000"/>
              </a:lnSpc>
              <a:buFont typeface="+mj-lt"/>
              <a:buAutoNum type="arabicPeriod"/>
            </a:pPr>
            <a:r>
              <a:rPr lang="en-US" altLang="zh-CN" sz="900" dirty="0"/>
              <a:t>“Fractal dimension,” https://en.wikipedia.org/wiki/Fractal_dimension (2021)</a:t>
            </a:r>
            <a:endParaRPr lang="zh-CN" altLang="en-US" sz="900" dirty="0"/>
          </a:p>
        </p:txBody>
      </p:sp>
    </p:spTree>
    <p:extLst>
      <p:ext uri="{BB962C8B-B14F-4D97-AF65-F5344CB8AC3E}">
        <p14:creationId xmlns:p14="http://schemas.microsoft.com/office/powerpoint/2010/main" val="1720837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411AC4-47A3-4A8D-B103-03506C479F45}"/>
              </a:ext>
            </a:extLst>
          </p:cNvPr>
          <p:cNvSpPr>
            <a:spLocks noGrp="1"/>
          </p:cNvSpPr>
          <p:nvPr>
            <p:ph type="title"/>
          </p:nvPr>
        </p:nvSpPr>
        <p:spPr/>
        <p:txBody>
          <a:bodyPr/>
          <a:lstStyle/>
          <a:p>
            <a:r>
              <a:rPr lang="en-US" altLang="zh-CN" dirty="0"/>
              <a:t>Fractal Dimension Off-Lattice</a:t>
            </a:r>
            <a:endParaRPr lang="zh-CN" altLang="en-US" dirty="0"/>
          </a:p>
        </p:txBody>
      </p:sp>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F4023063-BE6C-4F63-B445-72F1F3E46EC9}"/>
                  </a:ext>
                </a:extLst>
              </p:cNvPr>
              <p:cNvSpPr txBox="1"/>
              <p:nvPr/>
            </p:nvSpPr>
            <p:spPr>
              <a:xfrm>
                <a:off x="838200" y="1690688"/>
                <a:ext cx="5691809" cy="3863558"/>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t>The method is to calculate the number of particle within the circle </a:t>
                </a:r>
                <a14:m>
                  <m:oMath xmlns:m="http://schemas.openxmlformats.org/officeDocument/2006/math">
                    <m:r>
                      <a:rPr lang="en-US" altLang="zh-CN" sz="2400" i="1" dirty="0" smtClean="0">
                        <a:latin typeface="Cambria Math" panose="02040503050406030204" pitchFamily="18" charset="0"/>
                      </a:rPr>
                      <m:t>𝑠</m:t>
                    </m:r>
                  </m:oMath>
                </a14:m>
                <a:r>
                  <a:rPr lang="en-US" altLang="zh-CN" sz="2400" dirty="0"/>
                  <a:t> </a:t>
                </a:r>
              </a:p>
              <a:p>
                <a:pPr marL="285750" indent="-285750">
                  <a:buFont typeface="Arial" panose="020B0604020202020204" pitchFamily="34" charset="0"/>
                  <a:buChar char="•"/>
                </a:pPr>
                <a:r>
                  <a:rPr lang="en-US" altLang="zh-CN" sz="2400" dirty="0"/>
                  <a:t>Calculate distal distance </a:t>
                </a:r>
                <a14:m>
                  <m:oMath xmlns:m="http://schemas.openxmlformats.org/officeDocument/2006/math">
                    <m:sSub>
                      <m:sSubPr>
                        <m:ctrlPr>
                          <a:rPr lang="en-US" altLang="zh-CN" sz="2400" i="1" dirty="0" smtClean="0">
                            <a:latin typeface="Cambria Math" panose="02040503050406030204" pitchFamily="18" charset="0"/>
                          </a:rPr>
                        </m:ctrlPr>
                      </m:sSubPr>
                      <m:e>
                        <m:r>
                          <a:rPr lang="en-US" altLang="zh-CN" sz="2400" i="1" dirty="0" smtClean="0">
                            <a:latin typeface="Cambria Math" panose="02040503050406030204" pitchFamily="18" charset="0"/>
                          </a:rPr>
                          <m:t>𝑑</m:t>
                        </m:r>
                      </m:e>
                      <m:sub>
                        <m:r>
                          <a:rPr lang="en-US" altLang="zh-CN" sz="2400" i="1" dirty="0" smtClean="0">
                            <a:latin typeface="Cambria Math" panose="02040503050406030204" pitchFamily="18" charset="0"/>
                          </a:rPr>
                          <m:t>𝑖</m:t>
                        </m:r>
                      </m:sub>
                    </m:sSub>
                  </m:oMath>
                </a14:m>
                <a:r>
                  <a:rPr lang="en-US" altLang="zh-CN" sz="2400" dirty="0"/>
                  <a:t> between the position of particle, </a:t>
                </a:r>
                <a14:m>
                  <m:oMath xmlns:m="http://schemas.openxmlformats.org/officeDocument/2006/math">
                    <m:d>
                      <m:dPr>
                        <m:ctrlPr>
                          <a:rPr lang="en-US" altLang="zh-CN" sz="2400" b="0" i="1" dirty="0" smtClean="0">
                            <a:latin typeface="Cambria Math" panose="02040503050406030204" pitchFamily="18" charset="0"/>
                          </a:rPr>
                        </m:ctrlPr>
                      </m:dPr>
                      <m:e>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𝑥</m:t>
                            </m:r>
                          </m:e>
                          <m:sub>
                            <m:r>
                              <a:rPr lang="en-US" altLang="zh-CN" sz="2400" b="0" i="1" dirty="0" smtClean="0">
                                <a:latin typeface="Cambria Math" panose="02040503050406030204" pitchFamily="18" charset="0"/>
                              </a:rPr>
                              <m:t>𝑖</m:t>
                            </m:r>
                          </m:sub>
                        </m:sSub>
                        <m:r>
                          <a:rPr lang="en-US" altLang="zh-CN" sz="2400" i="1" dirty="0" smtClean="0">
                            <a:latin typeface="Cambria Math" panose="02040503050406030204" pitchFamily="18" charset="0"/>
                          </a:rPr>
                          <m:t>, </m:t>
                        </m:r>
                        <m:sSub>
                          <m:sSubPr>
                            <m:ctrlPr>
                              <a:rPr lang="en-US" altLang="zh-CN" sz="2400" b="0" i="1" dirty="0" smtClean="0">
                                <a:latin typeface="Cambria Math" panose="02040503050406030204" pitchFamily="18" charset="0"/>
                              </a:rPr>
                            </m:ctrlPr>
                          </m:sSubPr>
                          <m:e>
                            <m:r>
                              <a:rPr lang="en-US" altLang="zh-CN" sz="2400" i="1" dirty="0" err="1" smtClean="0">
                                <a:latin typeface="Cambria Math" panose="02040503050406030204" pitchFamily="18" charset="0"/>
                              </a:rPr>
                              <m:t>𝑦</m:t>
                            </m:r>
                          </m:e>
                          <m:sub>
                            <m:r>
                              <a:rPr lang="en-US" altLang="zh-CN" sz="2400" b="0" i="1" dirty="0" smtClean="0">
                                <a:latin typeface="Cambria Math" panose="02040503050406030204" pitchFamily="18" charset="0"/>
                              </a:rPr>
                              <m:t>𝑖</m:t>
                            </m:r>
                          </m:sub>
                        </m:sSub>
                      </m:e>
                    </m:d>
                  </m:oMath>
                </a14:m>
                <a:r>
                  <a:rPr lang="en-US" altLang="zh-CN" sz="2400" dirty="0"/>
                  <a:t> and the position of center </a:t>
                </a:r>
                <a14:m>
                  <m:oMath xmlns:m="http://schemas.openxmlformats.org/officeDocument/2006/math">
                    <m:d>
                      <m:dPr>
                        <m:ctrlPr>
                          <a:rPr lang="en-US" altLang="zh-CN" sz="2400" i="1" dirty="0" smtClean="0">
                            <a:latin typeface="Cambria Math" panose="02040503050406030204" pitchFamily="18" charset="0"/>
                          </a:rPr>
                        </m:ctrlPr>
                      </m:dPr>
                      <m:e>
                        <m:sSub>
                          <m:sSubPr>
                            <m:ctrlPr>
                              <a:rPr lang="en-US" altLang="zh-CN" sz="2400" i="1" dirty="0" err="1" smtClean="0">
                                <a:latin typeface="Cambria Math" panose="02040503050406030204" pitchFamily="18" charset="0"/>
                              </a:rPr>
                            </m:ctrlPr>
                          </m:sSubPr>
                          <m:e>
                            <m:r>
                              <a:rPr lang="en-US" altLang="zh-CN" sz="2400" i="1" dirty="0" err="1" smtClean="0">
                                <a:latin typeface="Cambria Math" panose="02040503050406030204" pitchFamily="18" charset="0"/>
                              </a:rPr>
                              <m:t>𝑥</m:t>
                            </m:r>
                          </m:e>
                          <m:sub>
                            <m:r>
                              <a:rPr lang="en-US" altLang="zh-CN" sz="2400" i="1" dirty="0" err="1" smtClean="0">
                                <a:latin typeface="Cambria Math" panose="02040503050406030204" pitchFamily="18" charset="0"/>
                              </a:rPr>
                              <m:t>𝑐</m:t>
                            </m:r>
                          </m:sub>
                        </m:sSub>
                        <m:r>
                          <a:rPr lang="en-US" altLang="zh-CN" sz="2400" i="1" dirty="0" smtClean="0">
                            <a:latin typeface="Cambria Math" panose="02040503050406030204" pitchFamily="18" charset="0"/>
                          </a:rPr>
                          <m:t>, </m:t>
                        </m:r>
                        <m:sSub>
                          <m:sSubPr>
                            <m:ctrlPr>
                              <a:rPr lang="en-US" altLang="zh-CN" sz="2400" i="1" dirty="0" err="1" smtClean="0">
                                <a:latin typeface="Cambria Math" panose="02040503050406030204" pitchFamily="18" charset="0"/>
                              </a:rPr>
                            </m:ctrlPr>
                          </m:sSubPr>
                          <m:e>
                            <m:r>
                              <a:rPr lang="en-US" altLang="zh-CN" sz="2400" i="1" dirty="0" err="1" smtClean="0">
                                <a:latin typeface="Cambria Math" panose="02040503050406030204" pitchFamily="18" charset="0"/>
                              </a:rPr>
                              <m:t>𝑦</m:t>
                            </m:r>
                          </m:e>
                          <m:sub>
                            <m:r>
                              <a:rPr lang="en-US" altLang="zh-CN" sz="2400" i="1" dirty="0" err="1" smtClean="0">
                                <a:latin typeface="Cambria Math" panose="02040503050406030204" pitchFamily="18" charset="0"/>
                              </a:rPr>
                              <m:t>𝑐</m:t>
                            </m:r>
                          </m:sub>
                        </m:sSub>
                      </m:e>
                    </m:d>
                  </m:oMath>
                </a14:m>
                <a:r>
                  <a:rPr lang="en-US" altLang="zh-CN" sz="2400" dirty="0"/>
                  <a:t> for each particle </a:t>
                </a:r>
                <a14:m>
                  <m:oMath xmlns:m="http://schemas.openxmlformats.org/officeDocument/2006/math">
                    <m:r>
                      <a:rPr lang="en-US" altLang="zh-CN" sz="2400" i="1" dirty="0" smtClean="0">
                        <a:latin typeface="Cambria Math" panose="02040503050406030204" pitchFamily="18" charset="0"/>
                      </a:rPr>
                      <m:t>𝑖</m:t>
                    </m:r>
                  </m:oMath>
                </a14:m>
                <a:r>
                  <a:rPr lang="en-US" altLang="zh-CN" sz="2400" dirty="0"/>
                  <a:t> belonging to cluster, where </a:t>
                </a:r>
              </a:p>
              <a:p>
                <a:pPr algn="ctr"/>
                <a14:m>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𝑑</m:t>
                        </m:r>
                      </m:e>
                      <m:sub>
                        <m:r>
                          <a:rPr lang="en-US" altLang="zh-CN" sz="2400" i="1" dirty="0" smtClean="0">
                            <a:latin typeface="Cambria Math" panose="02040503050406030204" pitchFamily="18" charset="0"/>
                          </a:rPr>
                          <m:t>𝑖</m:t>
                        </m:r>
                      </m:sub>
                    </m:sSub>
                    <m:r>
                      <a:rPr lang="en-US" altLang="zh-CN" sz="2400" i="1" dirty="0" smtClean="0">
                        <a:latin typeface="Cambria Math" panose="02040503050406030204" pitchFamily="18" charset="0"/>
                      </a:rPr>
                      <m:t>= </m:t>
                    </m:r>
                    <m:rad>
                      <m:radPr>
                        <m:degHide m:val="on"/>
                        <m:ctrlPr>
                          <a:rPr lang="en-US" altLang="zh-CN" sz="2400" i="1" dirty="0" smtClean="0">
                            <a:latin typeface="Cambria Math" panose="02040503050406030204" pitchFamily="18" charset="0"/>
                          </a:rPr>
                        </m:ctrlPr>
                      </m:radPr>
                      <m:deg/>
                      <m:e>
                        <m:sSup>
                          <m:sSupPr>
                            <m:ctrlPr>
                              <a:rPr lang="en-US" altLang="zh-CN" sz="2400" b="0" i="1" dirty="0" smtClean="0">
                                <a:latin typeface="Cambria Math" panose="02040503050406030204" pitchFamily="18" charset="0"/>
                              </a:rPr>
                            </m:ctrlPr>
                          </m:sSupPr>
                          <m:e>
                            <m:d>
                              <m:dPr>
                                <m:ctrlPr>
                                  <a:rPr lang="en-US" altLang="zh-CN" sz="2400" b="0" i="1" dirty="0" smtClean="0">
                                    <a:latin typeface="Cambria Math" panose="02040503050406030204" pitchFamily="18" charset="0"/>
                                  </a:rPr>
                                </m:ctrlPr>
                              </m:dPr>
                              <m:e>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𝑥</m:t>
                                    </m:r>
                                  </m:e>
                                  <m:sub>
                                    <m:r>
                                      <a:rPr lang="en-US" altLang="zh-CN" sz="2400" b="0" i="1" dirty="0" smtClean="0">
                                        <a:latin typeface="Cambria Math" panose="02040503050406030204" pitchFamily="18" charset="0"/>
                                      </a:rPr>
                                      <m:t>𝑖</m:t>
                                    </m:r>
                                  </m:sub>
                                </m:sSub>
                                <m:r>
                                  <a:rPr lang="en-US" altLang="zh-CN" sz="2400" b="0" i="1" dirty="0" smtClean="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𝑥</m:t>
                                    </m:r>
                                  </m:e>
                                  <m:sub>
                                    <m:r>
                                      <a:rPr lang="en-US" altLang="zh-CN" sz="2400" b="0" i="1" dirty="0" smtClean="0">
                                        <a:latin typeface="Cambria Math" panose="02040503050406030204" pitchFamily="18" charset="0"/>
                                      </a:rPr>
                                      <m:t>𝑐</m:t>
                                    </m:r>
                                  </m:sub>
                                </m:sSub>
                              </m:e>
                            </m:d>
                          </m:e>
                          <m:sup>
                            <m:r>
                              <a:rPr lang="en-US" altLang="zh-CN" sz="2400" b="0" i="1" dirty="0" smtClean="0">
                                <a:latin typeface="Cambria Math" panose="02040503050406030204" pitchFamily="18" charset="0"/>
                              </a:rPr>
                              <m:t>2</m:t>
                            </m:r>
                          </m:sup>
                        </m:sSup>
                        <m:r>
                          <a:rPr lang="en-US" altLang="zh-CN" sz="2400" b="0" i="1" dirty="0" smtClean="0">
                            <a:latin typeface="Cambria Math" panose="02040503050406030204" pitchFamily="18" charset="0"/>
                          </a:rPr>
                          <m:t>+</m:t>
                        </m:r>
                        <m:sSup>
                          <m:sSupPr>
                            <m:ctrlPr>
                              <a:rPr lang="en-US" altLang="zh-CN" sz="2400" b="0" i="1" dirty="0" smtClean="0">
                                <a:latin typeface="Cambria Math" panose="02040503050406030204" pitchFamily="18" charset="0"/>
                              </a:rPr>
                            </m:ctrlPr>
                          </m:sSupPr>
                          <m:e>
                            <m:d>
                              <m:dPr>
                                <m:ctrlPr>
                                  <a:rPr lang="en-US" altLang="zh-CN" sz="2400" b="0" i="1" dirty="0" smtClean="0">
                                    <a:latin typeface="Cambria Math" panose="02040503050406030204" pitchFamily="18" charset="0"/>
                                  </a:rPr>
                                </m:ctrlPr>
                              </m:dPr>
                              <m:e>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𝑦</m:t>
                                    </m:r>
                                  </m:e>
                                  <m:sub>
                                    <m:r>
                                      <a:rPr lang="en-US" altLang="zh-CN" sz="2400" b="0" i="1" dirty="0" smtClean="0">
                                        <a:latin typeface="Cambria Math" panose="02040503050406030204" pitchFamily="18" charset="0"/>
                                      </a:rPr>
                                      <m:t>𝑖</m:t>
                                    </m:r>
                                  </m:sub>
                                </m:sSub>
                                <m:r>
                                  <a:rPr lang="en-US" altLang="zh-CN" sz="2400" b="0" i="1" dirty="0" smtClean="0">
                                    <a:latin typeface="Cambria Math" panose="02040503050406030204" pitchFamily="18" charset="0"/>
                                  </a:rPr>
                                  <m:t>−</m:t>
                                </m:r>
                                <m:sSub>
                                  <m:sSubPr>
                                    <m:ctrlPr>
                                      <a:rPr lang="en-US" altLang="zh-CN" sz="2400" b="0" i="1" dirty="0" smtClean="0">
                                        <a:latin typeface="Cambria Math" panose="02040503050406030204" pitchFamily="18" charset="0"/>
                                      </a:rPr>
                                    </m:ctrlPr>
                                  </m:sSubPr>
                                  <m:e>
                                    <m:r>
                                      <a:rPr lang="en-US" altLang="zh-CN" sz="2400" b="0" i="1" dirty="0" smtClean="0">
                                        <a:latin typeface="Cambria Math" panose="02040503050406030204" pitchFamily="18" charset="0"/>
                                      </a:rPr>
                                      <m:t>𝑦</m:t>
                                    </m:r>
                                  </m:e>
                                  <m:sub>
                                    <m:r>
                                      <a:rPr lang="en-US" altLang="zh-CN" sz="2400" b="0" i="1" dirty="0" smtClean="0">
                                        <a:latin typeface="Cambria Math" panose="02040503050406030204" pitchFamily="18" charset="0"/>
                                      </a:rPr>
                                      <m:t>𝑐</m:t>
                                    </m:r>
                                  </m:sub>
                                </m:sSub>
                              </m:e>
                            </m:d>
                          </m:e>
                          <m:sup>
                            <m:r>
                              <a:rPr lang="en-US" altLang="zh-CN" sz="2400" b="0" i="1" dirty="0" smtClean="0">
                                <a:latin typeface="Cambria Math" panose="02040503050406030204" pitchFamily="18" charset="0"/>
                              </a:rPr>
                              <m:t>2</m:t>
                            </m:r>
                          </m:sup>
                        </m:sSup>
                      </m:e>
                    </m:rad>
                  </m:oMath>
                </a14:m>
                <a:r>
                  <a:rPr lang="en-US" altLang="zh-CN" sz="2400" dirty="0"/>
                  <a:t> </a:t>
                </a:r>
              </a:p>
              <a:p>
                <a:pPr marL="342900" indent="-342900">
                  <a:buFont typeface="Arial" panose="020B0604020202020204" pitchFamily="34" charset="0"/>
                  <a:buChar char="•"/>
                </a:pPr>
                <a:r>
                  <a:rPr lang="en-US" altLang="zh-CN" sz="2400" dirty="0"/>
                  <a:t>Count the number of particle with distal distance less than the radius of circle, </a:t>
                </a:r>
                <a14:m>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𝑑</m:t>
                        </m:r>
                      </m:e>
                      <m:sub>
                        <m:r>
                          <a:rPr lang="en-US" altLang="zh-CN" sz="2400" i="1" dirty="0" smtClean="0">
                            <a:latin typeface="Cambria Math" panose="02040503050406030204" pitchFamily="18" charset="0"/>
                          </a:rPr>
                          <m:t>𝑖</m:t>
                        </m:r>
                      </m:sub>
                    </m:sSub>
                    <m:r>
                      <a:rPr lang="en-US" altLang="zh-CN" sz="2400" i="1" dirty="0" smtClean="0">
                        <a:latin typeface="Cambria Math" panose="02040503050406030204" pitchFamily="18" charset="0"/>
                      </a:rPr>
                      <m:t>&lt; </m:t>
                    </m:r>
                    <m:r>
                      <a:rPr lang="en-US" altLang="zh-CN" sz="2400" i="1" dirty="0" smtClean="0">
                        <a:latin typeface="Cambria Math" panose="02040503050406030204" pitchFamily="18" charset="0"/>
                      </a:rPr>
                      <m:t>𝑠</m:t>
                    </m:r>
                  </m:oMath>
                </a14:m>
                <a:endParaRPr lang="zh-CN" altLang="en-US" sz="2400" dirty="0"/>
              </a:p>
            </p:txBody>
          </p:sp>
        </mc:Choice>
        <mc:Fallback>
          <p:sp>
            <p:nvSpPr>
              <p:cNvPr id="6" name="文本框 5">
                <a:extLst>
                  <a:ext uri="{FF2B5EF4-FFF2-40B4-BE49-F238E27FC236}">
                    <a16:creationId xmlns:a16="http://schemas.microsoft.com/office/drawing/2014/main" id="{F4023063-BE6C-4F63-B445-72F1F3E46EC9}"/>
                  </a:ext>
                </a:extLst>
              </p:cNvPr>
              <p:cNvSpPr txBox="1">
                <a:spLocks noRot="1" noChangeAspect="1" noMove="1" noResize="1" noEditPoints="1" noAdjustHandles="1" noChangeArrowheads="1" noChangeShapeType="1" noTextEdit="1"/>
              </p:cNvSpPr>
              <p:nvPr/>
            </p:nvSpPr>
            <p:spPr>
              <a:xfrm>
                <a:off x="838200" y="1690688"/>
                <a:ext cx="5691809" cy="3863558"/>
              </a:xfrm>
              <a:prstGeom prst="rect">
                <a:avLst/>
              </a:prstGeom>
              <a:blipFill>
                <a:blip r:embed="rId3"/>
                <a:stretch>
                  <a:fillRect l="-1559" t="-980" r="-2673" b="-2614"/>
                </a:stretch>
              </a:blipFill>
            </p:spPr>
            <p:txBody>
              <a:bodyPr/>
              <a:lstStyle/>
              <a:p>
                <a:r>
                  <a:rPr lang="en-US">
                    <a:noFill/>
                  </a:rPr>
                  <a:t> </a:t>
                </a:r>
              </a:p>
            </p:txBody>
          </p:sp>
        </mc:Fallback>
      </mc:AlternateContent>
      <p:pic>
        <p:nvPicPr>
          <p:cNvPr id="10" name="图片 9" descr="图示&#10;&#10;描述已自动生成">
            <a:extLst>
              <a:ext uri="{FF2B5EF4-FFF2-40B4-BE49-F238E27FC236}">
                <a16:creationId xmlns:a16="http://schemas.microsoft.com/office/drawing/2014/main" id="{30FC43E1-A83B-48E2-8B7F-3CEEE6E757F2}"/>
              </a:ext>
            </a:extLst>
          </p:cNvPr>
          <p:cNvPicPr>
            <a:picLocks noChangeAspect="1"/>
          </p:cNvPicPr>
          <p:nvPr/>
        </p:nvPicPr>
        <p:blipFill rotWithShape="1">
          <a:blip r:embed="rId4">
            <a:extLst>
              <a:ext uri="{28A0092B-C50C-407E-A947-70E740481C1C}">
                <a14:useLocalDpi xmlns:a14="http://schemas.microsoft.com/office/drawing/2010/main" val="0"/>
              </a:ext>
            </a:extLst>
          </a:blip>
          <a:srcRect l="7356" t="5234" r="3568" b="2935"/>
          <a:stretch/>
        </p:blipFill>
        <p:spPr>
          <a:xfrm>
            <a:off x="7247965" y="1523734"/>
            <a:ext cx="4513513" cy="4566798"/>
          </a:xfrm>
          <a:prstGeom prst="rect">
            <a:avLst/>
          </a:prstGeom>
        </p:spPr>
      </p:pic>
    </p:spTree>
    <p:extLst>
      <p:ext uri="{BB962C8B-B14F-4D97-AF65-F5344CB8AC3E}">
        <p14:creationId xmlns:p14="http://schemas.microsoft.com/office/powerpoint/2010/main" val="395476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411AC4-47A3-4A8D-B103-03506C479F45}"/>
              </a:ext>
            </a:extLst>
          </p:cNvPr>
          <p:cNvSpPr>
            <a:spLocks noGrp="1"/>
          </p:cNvSpPr>
          <p:nvPr>
            <p:ph type="title"/>
          </p:nvPr>
        </p:nvSpPr>
        <p:spPr/>
        <p:txBody>
          <a:bodyPr/>
          <a:lstStyle/>
          <a:p>
            <a:r>
              <a:rPr lang="en-US" altLang="zh-CN" dirty="0"/>
              <a:t>Fractal Dimension</a:t>
            </a:r>
            <a:endParaRPr lang="zh-CN" altLang="en-US" dirty="0"/>
          </a:p>
        </p:txBody>
      </p:sp>
      <p:pic>
        <p:nvPicPr>
          <p:cNvPr id="7" name="Picture 6" descr="Chart, line chart&#10;&#10;Description automatically generated">
            <a:extLst>
              <a:ext uri="{FF2B5EF4-FFF2-40B4-BE49-F238E27FC236}">
                <a16:creationId xmlns:a16="http://schemas.microsoft.com/office/drawing/2014/main" id="{06333837-08B4-F74C-93CC-104E03BE06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6783" y="1062324"/>
            <a:ext cx="5987297" cy="5430551"/>
          </a:xfrm>
          <a:prstGeom prst="rect">
            <a:avLst/>
          </a:prstGeom>
        </p:spPr>
      </p:pic>
      <mc:AlternateContent xmlns:mc="http://schemas.openxmlformats.org/markup-compatibility/2006">
        <mc:Choice xmlns:a14="http://schemas.microsoft.com/office/drawing/2010/main" Requires="a14">
          <p:sp>
            <p:nvSpPr>
              <p:cNvPr id="9" name="文本框 5">
                <a:extLst>
                  <a:ext uri="{FF2B5EF4-FFF2-40B4-BE49-F238E27FC236}">
                    <a16:creationId xmlns:a16="http://schemas.microsoft.com/office/drawing/2014/main" id="{84E852A2-E551-9B41-B792-18FD246457FC}"/>
                  </a:ext>
                </a:extLst>
              </p:cNvPr>
              <p:cNvSpPr txBox="1"/>
              <p:nvPr/>
            </p:nvSpPr>
            <p:spPr>
              <a:xfrm>
                <a:off x="658064" y="1690688"/>
                <a:ext cx="5318855" cy="1259576"/>
              </a:xfrm>
              <a:prstGeom prst="rect">
                <a:avLst/>
              </a:prstGeom>
              <a:noFill/>
            </p:spPr>
            <p:txBody>
              <a:bodyPr wrap="square" rtlCol="0">
                <a:spAutoFit/>
              </a:bodyPr>
              <a:lstStyle/>
              <a:p>
                <a:r>
                  <a:rPr lang="en-US" altLang="zh-CN" sz="2400" dirty="0"/>
                  <a:t>To get the fractal dimension </a:t>
                </a:r>
                <a14:m>
                  <m:oMath xmlns:m="http://schemas.openxmlformats.org/officeDocument/2006/math">
                    <m:sSub>
                      <m:sSubPr>
                        <m:ctrlPr>
                          <a:rPr lang="en-US" altLang="zh-CN" sz="2400" b="0" i="1" dirty="0" smtClean="0">
                            <a:latin typeface="Cambria Math" panose="02040503050406030204" pitchFamily="18" charset="0"/>
                          </a:rPr>
                        </m:ctrlPr>
                      </m:sSubPr>
                      <m:e>
                        <m:r>
                          <a:rPr lang="en-US" altLang="zh-CN" sz="2400" i="1" dirty="0" smtClean="0">
                            <a:latin typeface="Cambria Math" panose="02040503050406030204" pitchFamily="18" charset="0"/>
                          </a:rPr>
                          <m:t>𝑑</m:t>
                        </m:r>
                      </m:e>
                      <m:sub>
                        <m:r>
                          <a:rPr lang="en-US" altLang="zh-CN" sz="2400" i="1" dirty="0" smtClean="0">
                            <a:latin typeface="Cambria Math" panose="02040503050406030204" pitchFamily="18" charset="0"/>
                          </a:rPr>
                          <m:t>𝑓</m:t>
                        </m:r>
                      </m:sub>
                    </m:sSub>
                  </m:oMath>
                </a14:m>
                <a:r>
                  <a:rPr lang="en-US" altLang="zh-CN" sz="2400" dirty="0"/>
                  <a:t> we use </a:t>
                </a:r>
                <a14:m>
                  <m:oMath xmlns:m="http://schemas.openxmlformats.org/officeDocument/2006/math">
                    <m:r>
                      <a:rPr lang="en-US" altLang="zh-CN" sz="2400" b="0" i="1" dirty="0" smtClean="0">
                        <a:latin typeface="Cambria Math" panose="02040503050406030204" pitchFamily="18" charset="0"/>
                      </a:rPr>
                      <m:t>𝑦</m:t>
                    </m:r>
                    <m:r>
                      <a:rPr lang="en-US" altLang="zh-CN" sz="2400" b="0" i="1" dirty="0" smtClean="0">
                        <a:latin typeface="Cambria Math" panose="02040503050406030204" pitchFamily="18" charset="0"/>
                      </a:rPr>
                      <m:t>=</m:t>
                    </m:r>
                    <m:r>
                      <a:rPr lang="en-US" altLang="zh-CN" sz="2400" b="0" i="1" dirty="0" err="1" smtClean="0">
                        <a:latin typeface="Cambria Math" panose="02040503050406030204" pitchFamily="18" charset="0"/>
                      </a:rPr>
                      <m:t>𝑎𝑥</m:t>
                    </m:r>
                    <m:r>
                      <a:rPr lang="en-US" altLang="zh-CN" sz="2400" b="0" i="1" dirty="0" err="1" smtClean="0">
                        <a:latin typeface="Cambria Math" panose="02040503050406030204" pitchFamily="18" charset="0"/>
                      </a:rPr>
                      <m:t>+</m:t>
                    </m:r>
                    <m:r>
                      <a:rPr lang="en-US" altLang="zh-CN" sz="2400" b="0" i="1" dirty="0" err="1" smtClean="0">
                        <a:latin typeface="Cambria Math" panose="02040503050406030204" pitchFamily="18" charset="0"/>
                      </a:rPr>
                      <m:t>𝑏</m:t>
                    </m:r>
                  </m:oMath>
                </a14:m>
                <a:r>
                  <a:rPr lang="en-US" altLang="zh-CN" sz="2400" dirty="0"/>
                  <a:t> to fit the data points, where </a:t>
                </a:r>
                <a14:m>
                  <m:oMath xmlns:m="http://schemas.openxmlformats.org/officeDocument/2006/math">
                    <m:r>
                      <a:rPr lang="en-US" altLang="zh-CN" sz="2400" i="1" dirty="0" smtClean="0">
                        <a:latin typeface="Cambria Math" panose="02040503050406030204" pitchFamily="18" charset="0"/>
                      </a:rPr>
                      <m:t>𝑎</m:t>
                    </m:r>
                    <m:r>
                      <a:rPr lang="en-US" altLang="zh-CN" sz="2400" i="1" dirty="0" smtClean="0">
                        <a:latin typeface="Cambria Math" panose="02040503050406030204" pitchFamily="18" charset="0"/>
                      </a:rPr>
                      <m:t> = </m:t>
                    </m:r>
                    <m:sSub>
                      <m:sSubPr>
                        <m:ctrlPr>
                          <a:rPr lang="en-US" altLang="zh-CN" sz="2400" i="1" dirty="0" err="1" smtClean="0">
                            <a:latin typeface="Cambria Math" panose="02040503050406030204" pitchFamily="18" charset="0"/>
                          </a:rPr>
                        </m:ctrlPr>
                      </m:sSubPr>
                      <m:e>
                        <m:r>
                          <a:rPr lang="en-US" altLang="zh-CN" sz="2400" i="1" dirty="0" err="1" smtClean="0">
                            <a:latin typeface="Cambria Math" panose="02040503050406030204" pitchFamily="18" charset="0"/>
                          </a:rPr>
                          <m:t>𝑑</m:t>
                        </m:r>
                      </m:e>
                      <m:sub>
                        <m:r>
                          <a:rPr lang="en-US" altLang="zh-CN" sz="2400" i="1" dirty="0" err="1" smtClean="0">
                            <a:latin typeface="Cambria Math" panose="02040503050406030204" pitchFamily="18" charset="0"/>
                          </a:rPr>
                          <m:t>𝑓</m:t>
                        </m:r>
                      </m:sub>
                    </m:sSub>
                  </m:oMath>
                </a14:m>
                <a:endParaRPr lang="en-US" altLang="zh-CN" sz="2400" dirty="0"/>
              </a:p>
            </p:txBody>
          </p:sp>
        </mc:Choice>
        <mc:Fallback>
          <p:sp>
            <p:nvSpPr>
              <p:cNvPr id="9" name="文本框 5">
                <a:extLst>
                  <a:ext uri="{FF2B5EF4-FFF2-40B4-BE49-F238E27FC236}">
                    <a16:creationId xmlns:a16="http://schemas.microsoft.com/office/drawing/2014/main" id="{84E852A2-E551-9B41-B792-18FD246457FC}"/>
                  </a:ext>
                </a:extLst>
              </p:cNvPr>
              <p:cNvSpPr txBox="1">
                <a:spLocks noRot="1" noChangeAspect="1" noMove="1" noResize="1" noEditPoints="1" noAdjustHandles="1" noChangeArrowheads="1" noChangeShapeType="1" noTextEdit="1"/>
              </p:cNvSpPr>
              <p:nvPr/>
            </p:nvSpPr>
            <p:spPr>
              <a:xfrm>
                <a:off x="658064" y="1690688"/>
                <a:ext cx="5318855" cy="1259576"/>
              </a:xfrm>
              <a:prstGeom prst="rect">
                <a:avLst/>
              </a:prstGeom>
              <a:blipFill>
                <a:blip r:embed="rId4"/>
                <a:stretch>
                  <a:fillRect l="-1667" t="-1980" r="-2143" b="-7921"/>
                </a:stretch>
              </a:blipFill>
            </p:spPr>
            <p:txBody>
              <a:bodyPr/>
              <a:lstStyle/>
              <a:p>
                <a:r>
                  <a:rPr lang="en-US">
                    <a:noFill/>
                  </a:rPr>
                  <a:t> </a:t>
                </a:r>
              </a:p>
            </p:txBody>
          </p:sp>
        </mc:Fallback>
      </mc:AlternateContent>
    </p:spTree>
    <p:extLst>
      <p:ext uri="{BB962C8B-B14F-4D97-AF65-F5344CB8AC3E}">
        <p14:creationId xmlns:p14="http://schemas.microsoft.com/office/powerpoint/2010/main" val="3821156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图片 9" descr="图表, 折线图&#10;&#10;描述已自动生成">
            <a:extLst>
              <a:ext uri="{FF2B5EF4-FFF2-40B4-BE49-F238E27FC236}">
                <a16:creationId xmlns:a16="http://schemas.microsoft.com/office/drawing/2014/main" id="{C0758C15-FABE-4EE9-958A-B6D70F2914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376" y="824759"/>
            <a:ext cx="4163343" cy="3122507"/>
          </a:xfrm>
          <a:prstGeom prst="rect">
            <a:avLst/>
          </a:prstGeom>
        </p:spPr>
      </p:pic>
      <p:pic>
        <p:nvPicPr>
          <p:cNvPr id="8" name="图片 7" descr="图表&#10;&#10;描述已自动生成">
            <a:extLst>
              <a:ext uri="{FF2B5EF4-FFF2-40B4-BE49-F238E27FC236}">
                <a16:creationId xmlns:a16="http://schemas.microsoft.com/office/drawing/2014/main" id="{33630132-24DB-43E2-9040-2E96ABCADD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8912" y="857938"/>
            <a:ext cx="4163343" cy="3122507"/>
          </a:xfrm>
          <a:prstGeom prst="rect">
            <a:avLst/>
          </a:prstGeom>
        </p:spPr>
      </p:pic>
      <p:pic>
        <p:nvPicPr>
          <p:cNvPr id="4" name="图片 3" descr="图表, 折线图&#10;&#10;描述已自动生成">
            <a:extLst>
              <a:ext uri="{FF2B5EF4-FFF2-40B4-BE49-F238E27FC236}">
                <a16:creationId xmlns:a16="http://schemas.microsoft.com/office/drawing/2014/main" id="{1596B4DF-88DF-4CDB-97C7-59D318E597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1059" y="1191006"/>
            <a:ext cx="4163343" cy="2789439"/>
          </a:xfrm>
          <a:prstGeom prst="rect">
            <a:avLst/>
          </a:prstGeom>
        </p:spPr>
      </p:pic>
      <p:sp>
        <p:nvSpPr>
          <p:cNvPr id="16" name="文本框 15">
            <a:extLst>
              <a:ext uri="{FF2B5EF4-FFF2-40B4-BE49-F238E27FC236}">
                <a16:creationId xmlns:a16="http://schemas.microsoft.com/office/drawing/2014/main" id="{B75AF6F7-A8E8-47B7-B003-9F9828B2B35C}"/>
              </a:ext>
            </a:extLst>
          </p:cNvPr>
          <p:cNvSpPr txBox="1"/>
          <p:nvPr/>
        </p:nvSpPr>
        <p:spPr>
          <a:xfrm>
            <a:off x="4258912" y="3892604"/>
            <a:ext cx="3797536" cy="646331"/>
          </a:xfrm>
          <a:prstGeom prst="rect">
            <a:avLst/>
          </a:prstGeom>
          <a:noFill/>
        </p:spPr>
        <p:txBody>
          <a:bodyPr wrap="square">
            <a:spAutoFit/>
          </a:bodyPr>
          <a:lstStyle/>
          <a:p>
            <a:r>
              <a:rPr lang="en-US" altLang="zh-CN" dirty="0"/>
              <a:t>(b) Mean Fractal Dimension vs. Final Cluster Size</a:t>
            </a:r>
            <a:endParaRPr lang="zh-CN" altLang="en-US" dirty="0"/>
          </a:p>
        </p:txBody>
      </p:sp>
      <p:sp>
        <p:nvSpPr>
          <p:cNvPr id="17" name="文本框 16">
            <a:extLst>
              <a:ext uri="{FF2B5EF4-FFF2-40B4-BE49-F238E27FC236}">
                <a16:creationId xmlns:a16="http://schemas.microsoft.com/office/drawing/2014/main" id="{75CF297F-69C6-4877-92CC-369AA0BCFE3A}"/>
              </a:ext>
            </a:extLst>
          </p:cNvPr>
          <p:cNvSpPr txBox="1"/>
          <p:nvPr/>
        </p:nvSpPr>
        <p:spPr>
          <a:xfrm>
            <a:off x="8056448" y="3892604"/>
            <a:ext cx="3963034" cy="646331"/>
          </a:xfrm>
          <a:prstGeom prst="rect">
            <a:avLst/>
          </a:prstGeom>
          <a:noFill/>
        </p:spPr>
        <p:txBody>
          <a:bodyPr wrap="square">
            <a:spAutoFit/>
          </a:bodyPr>
          <a:lstStyle/>
          <a:p>
            <a:r>
              <a:rPr lang="en-US" altLang="zh-CN" dirty="0"/>
              <a:t>(c) Standard Deviation (Fractal Dimension) vs. Final Cluster Size</a:t>
            </a:r>
            <a:endParaRPr lang="zh-CN" altLang="en-US" dirty="0"/>
          </a:p>
        </p:txBody>
      </p:sp>
      <p:sp>
        <p:nvSpPr>
          <p:cNvPr id="19" name="文本框 18">
            <a:extLst>
              <a:ext uri="{FF2B5EF4-FFF2-40B4-BE49-F238E27FC236}">
                <a16:creationId xmlns:a16="http://schemas.microsoft.com/office/drawing/2014/main" id="{F6555A8B-A007-4EDD-B126-9E856655410C}"/>
              </a:ext>
            </a:extLst>
          </p:cNvPr>
          <p:cNvSpPr txBox="1"/>
          <p:nvPr/>
        </p:nvSpPr>
        <p:spPr>
          <a:xfrm>
            <a:off x="461376" y="3892605"/>
            <a:ext cx="3797536" cy="646331"/>
          </a:xfrm>
          <a:prstGeom prst="rect">
            <a:avLst/>
          </a:prstGeom>
          <a:noFill/>
        </p:spPr>
        <p:txBody>
          <a:bodyPr wrap="square">
            <a:spAutoFit/>
          </a:bodyPr>
          <a:lstStyle/>
          <a:p>
            <a:r>
              <a:rPr lang="en-US" altLang="zh-CN" dirty="0"/>
              <a:t>(a) Fractal Dimension vs. Final Cluster Size </a:t>
            </a:r>
            <a:endParaRPr lang="zh-CN" altLang="en-US" dirty="0"/>
          </a:p>
        </p:txBody>
      </p:sp>
      <p:sp>
        <p:nvSpPr>
          <p:cNvPr id="21" name="文本框 20">
            <a:extLst>
              <a:ext uri="{FF2B5EF4-FFF2-40B4-BE49-F238E27FC236}">
                <a16:creationId xmlns:a16="http://schemas.microsoft.com/office/drawing/2014/main" id="{C07E2B86-A803-47A4-8D8E-31D66BD6DC3F}"/>
              </a:ext>
            </a:extLst>
          </p:cNvPr>
          <p:cNvSpPr txBox="1"/>
          <p:nvPr/>
        </p:nvSpPr>
        <p:spPr>
          <a:xfrm>
            <a:off x="429011" y="4565661"/>
            <a:ext cx="11330928" cy="2123658"/>
          </a:xfrm>
          <a:prstGeom prst="rect">
            <a:avLst/>
          </a:prstGeom>
          <a:noFill/>
        </p:spPr>
        <p:txBody>
          <a:bodyPr wrap="square">
            <a:spAutoFit/>
          </a:bodyPr>
          <a:lstStyle/>
          <a:p>
            <a:pPr marL="285750" indent="-285750">
              <a:buFont typeface="Arial" panose="020B0604020202020204" pitchFamily="34" charset="0"/>
              <a:buChar char="•"/>
            </a:pPr>
            <a:r>
              <a:rPr lang="en-US" altLang="zh-CN" sz="2200" dirty="0"/>
              <a:t>The mean of fractal dimension for all cluster size is relatively the same</a:t>
            </a:r>
          </a:p>
          <a:p>
            <a:pPr marL="285750" indent="-285750">
              <a:buFont typeface="Arial" panose="020B0604020202020204" pitchFamily="34" charset="0"/>
              <a:buChar char="•"/>
            </a:pPr>
            <a:r>
              <a:rPr lang="en-US" altLang="zh-CN" sz="2200" dirty="0"/>
              <a:t>The smaller cluster size with high standard deviation is not reliable</a:t>
            </a:r>
          </a:p>
          <a:p>
            <a:pPr marL="285750" indent="-285750">
              <a:buFont typeface="Arial" panose="020B0604020202020204" pitchFamily="34" charset="0"/>
              <a:buChar char="•"/>
            </a:pPr>
            <a:r>
              <a:rPr lang="en-US" altLang="zh-CN" sz="2200" dirty="0"/>
              <a:t>For very large clusters, fractal dimension levels off, that means that we are no longer fighting finite size effects but that we reach a bulk value.</a:t>
            </a:r>
          </a:p>
          <a:p>
            <a:pPr marL="285750" indent="-285750">
              <a:buFont typeface="Arial" panose="020B0604020202020204" pitchFamily="34" charset="0"/>
              <a:buChar char="•"/>
            </a:pPr>
            <a:r>
              <a:rPr lang="en-US" altLang="zh-CN" sz="2200" dirty="0"/>
              <a:t>Thus, the cluster size at the end of simulation with 3000 particles is in the leveled off region, so the extra computational time is not needed.</a:t>
            </a:r>
            <a:endParaRPr lang="zh-CN" altLang="en-US" sz="2200" dirty="0"/>
          </a:p>
        </p:txBody>
      </p:sp>
      <p:sp>
        <p:nvSpPr>
          <p:cNvPr id="2" name="标题 1">
            <a:extLst>
              <a:ext uri="{FF2B5EF4-FFF2-40B4-BE49-F238E27FC236}">
                <a16:creationId xmlns:a16="http://schemas.microsoft.com/office/drawing/2014/main" id="{32411AC4-47A3-4A8D-B103-03506C479F45}"/>
              </a:ext>
            </a:extLst>
          </p:cNvPr>
          <p:cNvSpPr>
            <a:spLocks noGrp="1"/>
          </p:cNvSpPr>
          <p:nvPr>
            <p:ph type="title"/>
          </p:nvPr>
        </p:nvSpPr>
        <p:spPr>
          <a:xfrm>
            <a:off x="1207428" y="0"/>
            <a:ext cx="9795637" cy="1104857"/>
          </a:xfrm>
        </p:spPr>
        <p:txBody>
          <a:bodyPr vert="horz" lIns="91440" tIns="45720" rIns="91440" bIns="45720" rtlCol="0" anchor="b">
            <a:normAutofit/>
          </a:bodyPr>
          <a:lstStyle/>
          <a:p>
            <a:pPr algn="ctr"/>
            <a:r>
              <a:rPr lang="en-US" altLang="zh-CN" sz="5200" dirty="0"/>
              <a:t>Cluster Size</a:t>
            </a:r>
          </a:p>
        </p:txBody>
      </p:sp>
    </p:spTree>
    <p:extLst>
      <p:ext uri="{BB962C8B-B14F-4D97-AF65-F5344CB8AC3E}">
        <p14:creationId xmlns:p14="http://schemas.microsoft.com/office/powerpoint/2010/main" val="3969744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029BC8-EAD4-4AF0-8D65-E24BE1DC45E2}"/>
              </a:ext>
            </a:extLst>
          </p:cNvPr>
          <p:cNvSpPr>
            <a:spLocks noGrp="1"/>
          </p:cNvSpPr>
          <p:nvPr>
            <p:ph type="title"/>
          </p:nvPr>
        </p:nvSpPr>
        <p:spPr/>
        <p:txBody>
          <a:bodyPr/>
          <a:lstStyle/>
          <a:p>
            <a:r>
              <a:rPr lang="en-US" altLang="zh-CN" dirty="0"/>
              <a:t>Contents</a:t>
            </a:r>
            <a:endParaRPr lang="zh-CN" altLang="en-US" dirty="0"/>
          </a:p>
        </p:txBody>
      </p:sp>
      <p:sp>
        <p:nvSpPr>
          <p:cNvPr id="3" name="内容占位符 2">
            <a:extLst>
              <a:ext uri="{FF2B5EF4-FFF2-40B4-BE49-F238E27FC236}">
                <a16:creationId xmlns:a16="http://schemas.microsoft.com/office/drawing/2014/main" id="{3E7AC296-18FE-4F43-B939-54EDB7F21B34}"/>
              </a:ext>
            </a:extLst>
          </p:cNvPr>
          <p:cNvSpPr>
            <a:spLocks noGrp="1"/>
          </p:cNvSpPr>
          <p:nvPr>
            <p:ph idx="1"/>
          </p:nvPr>
        </p:nvSpPr>
        <p:spPr/>
        <p:txBody>
          <a:bodyPr/>
          <a:lstStyle/>
          <a:p>
            <a:pPr>
              <a:lnSpc>
                <a:spcPct val="150000"/>
              </a:lnSpc>
            </a:pPr>
            <a:r>
              <a:rPr lang="en-US" altLang="zh-CN" dirty="0"/>
              <a:t>Introduction</a:t>
            </a:r>
          </a:p>
          <a:p>
            <a:pPr>
              <a:lnSpc>
                <a:spcPct val="150000"/>
              </a:lnSpc>
            </a:pPr>
            <a:r>
              <a:rPr lang="en-US" altLang="zh-CN" dirty="0">
                <a:solidFill>
                  <a:schemeClr val="bg2">
                    <a:lumMod val="90000"/>
                  </a:schemeClr>
                </a:solidFill>
              </a:rPr>
              <a:t>Model</a:t>
            </a:r>
          </a:p>
          <a:p>
            <a:pPr lvl="1">
              <a:lnSpc>
                <a:spcPct val="150000"/>
              </a:lnSpc>
            </a:pPr>
            <a:r>
              <a:rPr lang="en-US" altLang="zh-CN" dirty="0">
                <a:solidFill>
                  <a:schemeClr val="bg2">
                    <a:lumMod val="90000"/>
                  </a:schemeClr>
                </a:solidFill>
              </a:rPr>
              <a:t>On-Lattice Rules</a:t>
            </a:r>
          </a:p>
          <a:p>
            <a:pPr lvl="1">
              <a:lnSpc>
                <a:spcPct val="150000"/>
              </a:lnSpc>
            </a:pPr>
            <a:r>
              <a:rPr lang="en-US" altLang="zh-CN" dirty="0">
                <a:solidFill>
                  <a:schemeClr val="bg2">
                    <a:lumMod val="90000"/>
                  </a:schemeClr>
                </a:solidFill>
              </a:rPr>
              <a:t>Off-lattice rules</a:t>
            </a:r>
          </a:p>
          <a:p>
            <a:pPr>
              <a:lnSpc>
                <a:spcPct val="150000"/>
              </a:lnSpc>
            </a:pPr>
            <a:r>
              <a:rPr lang="en-US" altLang="zh-CN" dirty="0">
                <a:solidFill>
                  <a:schemeClr val="bg2">
                    <a:lumMod val="90000"/>
                  </a:schemeClr>
                </a:solidFill>
              </a:rPr>
              <a:t>Result</a:t>
            </a:r>
            <a:endParaRPr lang="zh-CN" altLang="en-US" dirty="0">
              <a:solidFill>
                <a:schemeClr val="bg2">
                  <a:lumMod val="90000"/>
                </a:schemeClr>
              </a:solidFill>
            </a:endParaRPr>
          </a:p>
        </p:txBody>
      </p:sp>
    </p:spTree>
    <p:extLst>
      <p:ext uri="{BB962C8B-B14F-4D97-AF65-F5344CB8AC3E}">
        <p14:creationId xmlns:p14="http://schemas.microsoft.com/office/powerpoint/2010/main" val="11180768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499902A-98FB-4524-A6B9-54E375571E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图片 6" descr="图形用户界面, 图表&#10;&#10;中度可信度描述已自动生成">
            <a:extLst>
              <a:ext uri="{FF2B5EF4-FFF2-40B4-BE49-F238E27FC236}">
                <a16:creationId xmlns:a16="http://schemas.microsoft.com/office/drawing/2014/main" id="{5232B2B5-4E9F-4BFF-A36E-95CB5235B9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810" y="2787543"/>
            <a:ext cx="3115952" cy="3115952"/>
          </a:xfrm>
          <a:prstGeom prst="rect">
            <a:avLst/>
          </a:prstGeom>
        </p:spPr>
      </p:pic>
      <p:pic>
        <p:nvPicPr>
          <p:cNvPr id="11" name="图片 10" descr="图表&#10;&#10;描述已自动生成">
            <a:extLst>
              <a:ext uri="{FF2B5EF4-FFF2-40B4-BE49-F238E27FC236}">
                <a16:creationId xmlns:a16="http://schemas.microsoft.com/office/drawing/2014/main" id="{9F8F5C25-4321-4A21-A06F-B7E93D97C1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168" y="2759206"/>
            <a:ext cx="3115952" cy="3115952"/>
          </a:xfrm>
          <a:prstGeom prst="rect">
            <a:avLst/>
          </a:prstGeom>
        </p:spPr>
      </p:pic>
      <p:pic>
        <p:nvPicPr>
          <p:cNvPr id="9" name="图片 8" descr="图表&#10;&#10;描述已自动生成">
            <a:extLst>
              <a:ext uri="{FF2B5EF4-FFF2-40B4-BE49-F238E27FC236}">
                <a16:creationId xmlns:a16="http://schemas.microsoft.com/office/drawing/2014/main" id="{1655304E-9324-4818-836B-61BE65936F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3489" y="2787543"/>
            <a:ext cx="3115952" cy="3115952"/>
          </a:xfrm>
          <a:prstGeom prst="rect">
            <a:avLst/>
          </a:prstGeom>
        </p:spPr>
      </p:pic>
      <p:pic>
        <p:nvPicPr>
          <p:cNvPr id="5" name="内容占位符 4" descr="图形用户界面&#10;&#10;描述已自动生成">
            <a:extLst>
              <a:ext uri="{FF2B5EF4-FFF2-40B4-BE49-F238E27FC236}">
                <a16:creationId xmlns:a16="http://schemas.microsoft.com/office/drawing/2014/main" id="{E347CA62-31E7-45D2-8A9B-8ED4D7741438}"/>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8762131" y="2787543"/>
            <a:ext cx="3115952" cy="3115952"/>
          </a:xfrm>
        </p:spPr>
      </p:pic>
      <p:sp>
        <p:nvSpPr>
          <p:cNvPr id="2" name="标题 1">
            <a:extLst>
              <a:ext uri="{FF2B5EF4-FFF2-40B4-BE49-F238E27FC236}">
                <a16:creationId xmlns:a16="http://schemas.microsoft.com/office/drawing/2014/main" id="{A112C1CB-156A-4D71-BBE9-9156F00DFEA1}"/>
              </a:ext>
            </a:extLst>
          </p:cNvPr>
          <p:cNvSpPr>
            <a:spLocks noGrp="1"/>
          </p:cNvSpPr>
          <p:nvPr>
            <p:ph type="title"/>
          </p:nvPr>
        </p:nvSpPr>
        <p:spPr>
          <a:xfrm>
            <a:off x="485103" y="287383"/>
            <a:ext cx="6751719" cy="875211"/>
          </a:xfrm>
        </p:spPr>
        <p:txBody>
          <a:bodyPr vert="horz" lIns="91440" tIns="45720" rIns="91440" bIns="45720" rtlCol="0" anchor="ctr">
            <a:normAutofit/>
          </a:bodyPr>
          <a:lstStyle/>
          <a:p>
            <a:r>
              <a:rPr lang="en-US" altLang="zh-CN" sz="5200" kern="1200" dirty="0">
                <a:solidFill>
                  <a:schemeClr val="tx1"/>
                </a:solidFill>
                <a:latin typeface="+mj-lt"/>
                <a:ea typeface="+mj-ea"/>
                <a:cs typeface="+mj-cs"/>
              </a:rPr>
              <a:t>Stickiness</a:t>
            </a:r>
          </a:p>
        </p:txBody>
      </p:sp>
      <p:sp>
        <p:nvSpPr>
          <p:cNvPr id="14" name="文本框 13">
            <a:extLst>
              <a:ext uri="{FF2B5EF4-FFF2-40B4-BE49-F238E27FC236}">
                <a16:creationId xmlns:a16="http://schemas.microsoft.com/office/drawing/2014/main" id="{51413AB2-35AA-4161-AEDF-A0DF388C91F3}"/>
              </a:ext>
            </a:extLst>
          </p:cNvPr>
          <p:cNvSpPr txBox="1"/>
          <p:nvPr/>
        </p:nvSpPr>
        <p:spPr>
          <a:xfrm>
            <a:off x="485102" y="1449977"/>
            <a:ext cx="11105883" cy="1200329"/>
          </a:xfrm>
          <a:prstGeom prst="rect">
            <a:avLst/>
          </a:prstGeom>
          <a:noFill/>
        </p:spPr>
        <p:txBody>
          <a:bodyPr wrap="square">
            <a:spAutoFit/>
          </a:bodyPr>
          <a:lstStyle/>
          <a:p>
            <a:pPr marL="285750" indent="-285750">
              <a:buFont typeface="Arial" panose="020B0604020202020204" pitchFamily="34" charset="0"/>
              <a:buChar char="•"/>
            </a:pPr>
            <a:r>
              <a:rPr lang="en-US" altLang="zh-CN" sz="2400" dirty="0"/>
              <a:t>Stickiness refers to the probability that the random walker would stick to the cluster. </a:t>
            </a:r>
          </a:p>
          <a:p>
            <a:pPr marL="285750" indent="-285750">
              <a:buFont typeface="Arial" panose="020B0604020202020204" pitchFamily="34" charset="0"/>
              <a:buChar char="•"/>
            </a:pPr>
            <a:r>
              <a:rPr lang="en-US" altLang="zh-CN" sz="2400" dirty="0"/>
              <a:t>The lower the stickiness, the more condensed these clusters are.</a:t>
            </a:r>
            <a:endParaRPr lang="zh-CN" altLang="en-US" sz="2400" dirty="0"/>
          </a:p>
        </p:txBody>
      </p:sp>
      <p:sp>
        <p:nvSpPr>
          <p:cNvPr id="17" name="文本框 16">
            <a:extLst>
              <a:ext uri="{FF2B5EF4-FFF2-40B4-BE49-F238E27FC236}">
                <a16:creationId xmlns:a16="http://schemas.microsoft.com/office/drawing/2014/main" id="{E5070B86-3A24-497E-893F-5E4C5DB09BC8}"/>
              </a:ext>
            </a:extLst>
          </p:cNvPr>
          <p:cNvSpPr txBox="1"/>
          <p:nvPr/>
        </p:nvSpPr>
        <p:spPr>
          <a:xfrm>
            <a:off x="404425" y="6181913"/>
            <a:ext cx="11380100" cy="369332"/>
          </a:xfrm>
          <a:prstGeom prst="rect">
            <a:avLst/>
          </a:prstGeom>
          <a:noFill/>
        </p:spPr>
        <p:txBody>
          <a:bodyPr wrap="square">
            <a:spAutoFit/>
          </a:bodyPr>
          <a:lstStyle/>
          <a:p>
            <a:pPr algn="ctr"/>
            <a:r>
              <a:rPr lang="en-US" altLang="zh-CN" dirty="0"/>
              <a:t>FIG: Clusters with Different Stickiness</a:t>
            </a:r>
            <a:endParaRPr lang="zh-CN" altLang="en-US" dirty="0"/>
          </a:p>
        </p:txBody>
      </p:sp>
      <p:sp>
        <p:nvSpPr>
          <p:cNvPr id="18" name="文本框 17">
            <a:extLst>
              <a:ext uri="{FF2B5EF4-FFF2-40B4-BE49-F238E27FC236}">
                <a16:creationId xmlns:a16="http://schemas.microsoft.com/office/drawing/2014/main" id="{81C2E177-FE83-49B2-9340-6509DB46EA62}"/>
              </a:ext>
            </a:extLst>
          </p:cNvPr>
          <p:cNvSpPr txBox="1"/>
          <p:nvPr/>
        </p:nvSpPr>
        <p:spPr>
          <a:xfrm>
            <a:off x="1001938" y="5667756"/>
            <a:ext cx="6098146" cy="369332"/>
          </a:xfrm>
          <a:prstGeom prst="rect">
            <a:avLst/>
          </a:prstGeom>
          <a:noFill/>
        </p:spPr>
        <p:txBody>
          <a:bodyPr wrap="square">
            <a:spAutoFit/>
          </a:bodyPr>
          <a:lstStyle/>
          <a:p>
            <a:r>
              <a:rPr lang="en-US" altLang="zh-CN" dirty="0"/>
              <a:t>(a) stickiness = 1 </a:t>
            </a:r>
            <a:endParaRPr lang="zh-CN" altLang="en-US" dirty="0"/>
          </a:p>
        </p:txBody>
      </p:sp>
      <p:sp>
        <p:nvSpPr>
          <p:cNvPr id="20" name="文本框 19">
            <a:extLst>
              <a:ext uri="{FF2B5EF4-FFF2-40B4-BE49-F238E27FC236}">
                <a16:creationId xmlns:a16="http://schemas.microsoft.com/office/drawing/2014/main" id="{141F6A56-2F62-4220-AAC9-03828895957C}"/>
              </a:ext>
            </a:extLst>
          </p:cNvPr>
          <p:cNvSpPr txBox="1"/>
          <p:nvPr/>
        </p:nvSpPr>
        <p:spPr>
          <a:xfrm>
            <a:off x="3647906" y="5664112"/>
            <a:ext cx="6098146" cy="369332"/>
          </a:xfrm>
          <a:prstGeom prst="rect">
            <a:avLst/>
          </a:prstGeom>
          <a:noFill/>
        </p:spPr>
        <p:txBody>
          <a:bodyPr wrap="square">
            <a:spAutoFit/>
          </a:bodyPr>
          <a:lstStyle/>
          <a:p>
            <a:r>
              <a:rPr lang="en-US" altLang="zh-CN" dirty="0"/>
              <a:t>(b) stickiness = 0.25 </a:t>
            </a:r>
            <a:endParaRPr lang="zh-CN" altLang="en-US" dirty="0"/>
          </a:p>
        </p:txBody>
      </p:sp>
      <p:sp>
        <p:nvSpPr>
          <p:cNvPr id="22" name="文本框 21">
            <a:extLst>
              <a:ext uri="{FF2B5EF4-FFF2-40B4-BE49-F238E27FC236}">
                <a16:creationId xmlns:a16="http://schemas.microsoft.com/office/drawing/2014/main" id="{4BCA40E2-FFB7-434C-9F56-EE2AFB03B17D}"/>
              </a:ext>
            </a:extLst>
          </p:cNvPr>
          <p:cNvSpPr txBox="1"/>
          <p:nvPr/>
        </p:nvSpPr>
        <p:spPr>
          <a:xfrm>
            <a:off x="6760475" y="5662689"/>
            <a:ext cx="6098146" cy="369332"/>
          </a:xfrm>
          <a:prstGeom prst="rect">
            <a:avLst/>
          </a:prstGeom>
          <a:noFill/>
        </p:spPr>
        <p:txBody>
          <a:bodyPr wrap="square">
            <a:spAutoFit/>
          </a:bodyPr>
          <a:lstStyle/>
          <a:p>
            <a:r>
              <a:rPr lang="en-US" altLang="zh-CN" dirty="0"/>
              <a:t>(c) stickiness = 0.1 </a:t>
            </a:r>
            <a:endParaRPr lang="zh-CN" altLang="en-US" dirty="0"/>
          </a:p>
        </p:txBody>
      </p:sp>
      <p:sp>
        <p:nvSpPr>
          <p:cNvPr id="24" name="文本框 23">
            <a:extLst>
              <a:ext uri="{FF2B5EF4-FFF2-40B4-BE49-F238E27FC236}">
                <a16:creationId xmlns:a16="http://schemas.microsoft.com/office/drawing/2014/main" id="{50B29344-5852-4722-A039-A863BA7859B5}"/>
              </a:ext>
            </a:extLst>
          </p:cNvPr>
          <p:cNvSpPr txBox="1"/>
          <p:nvPr/>
        </p:nvSpPr>
        <p:spPr>
          <a:xfrm>
            <a:off x="9511023" y="5640112"/>
            <a:ext cx="6098146" cy="369332"/>
          </a:xfrm>
          <a:prstGeom prst="rect">
            <a:avLst/>
          </a:prstGeom>
          <a:noFill/>
        </p:spPr>
        <p:txBody>
          <a:bodyPr wrap="square">
            <a:spAutoFit/>
          </a:bodyPr>
          <a:lstStyle/>
          <a:p>
            <a:r>
              <a:rPr lang="en-US" altLang="zh-CN" dirty="0"/>
              <a:t>(d) stickiness = 0.01 </a:t>
            </a:r>
            <a:endParaRPr lang="zh-CN" altLang="en-US" dirty="0"/>
          </a:p>
        </p:txBody>
      </p:sp>
    </p:spTree>
    <p:extLst>
      <p:ext uri="{BB962C8B-B14F-4D97-AF65-F5344CB8AC3E}">
        <p14:creationId xmlns:p14="http://schemas.microsoft.com/office/powerpoint/2010/main" val="213470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A112C1CB-156A-4D71-BBE9-9156F00DFEA1}"/>
              </a:ext>
            </a:extLst>
          </p:cNvPr>
          <p:cNvSpPr>
            <a:spLocks noGrp="1"/>
          </p:cNvSpPr>
          <p:nvPr>
            <p:ph type="title"/>
          </p:nvPr>
        </p:nvSpPr>
        <p:spPr>
          <a:xfrm>
            <a:off x="838200" y="365125"/>
            <a:ext cx="10515600" cy="1306443"/>
          </a:xfrm>
        </p:spPr>
        <p:txBody>
          <a:bodyPr vert="horz" lIns="91440" tIns="45720" rIns="91440" bIns="45720" rtlCol="0" anchor="ctr">
            <a:normAutofit/>
          </a:bodyPr>
          <a:lstStyle/>
          <a:p>
            <a:r>
              <a:rPr lang="en-US" altLang="zh-CN" sz="4000" dirty="0"/>
              <a:t>Stickiness</a:t>
            </a:r>
          </a:p>
        </p:txBody>
      </p:sp>
      <p:sp>
        <p:nvSpPr>
          <p:cNvPr id="14" name="文本框 13">
            <a:extLst>
              <a:ext uri="{FF2B5EF4-FFF2-40B4-BE49-F238E27FC236}">
                <a16:creationId xmlns:a16="http://schemas.microsoft.com/office/drawing/2014/main" id="{51413AB2-35AA-4161-AEDF-A0DF388C91F3}"/>
              </a:ext>
            </a:extLst>
          </p:cNvPr>
          <p:cNvSpPr txBox="1"/>
          <p:nvPr/>
        </p:nvSpPr>
        <p:spPr>
          <a:xfrm>
            <a:off x="838200" y="1825625"/>
            <a:ext cx="4152774" cy="4303464"/>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altLang="zh-CN" sz="2400" dirty="0"/>
              <a:t>The lower the stickiness, the higher the fractal dimension</a:t>
            </a:r>
          </a:p>
          <a:p>
            <a:pPr marL="285750" indent="-228600">
              <a:lnSpc>
                <a:spcPct val="90000"/>
              </a:lnSpc>
              <a:spcAft>
                <a:spcPts val="600"/>
              </a:spcAft>
              <a:buFont typeface="Arial" panose="020B0604020202020204" pitchFamily="34" charset="0"/>
              <a:buChar char="•"/>
            </a:pPr>
            <a:r>
              <a:rPr lang="en-US" altLang="zh-CN" sz="2400" dirty="0"/>
              <a:t>Increase from right to left.</a:t>
            </a:r>
          </a:p>
          <a:p>
            <a:pPr marL="285750" indent="-228600">
              <a:lnSpc>
                <a:spcPct val="90000"/>
              </a:lnSpc>
              <a:spcAft>
                <a:spcPts val="600"/>
              </a:spcAft>
              <a:buFont typeface="Arial" panose="020B0604020202020204" pitchFamily="34" charset="0"/>
              <a:buChar char="•"/>
            </a:pPr>
            <a:r>
              <a:rPr lang="en-US" altLang="zh-CN" sz="2400" dirty="0"/>
              <a:t>Close to 2-dimensional shape, such as square or circle</a:t>
            </a:r>
          </a:p>
        </p:txBody>
      </p:sp>
      <p:pic>
        <p:nvPicPr>
          <p:cNvPr id="8" name="内容占位符 7" descr="图表&#10;&#10;描述已自动生成">
            <a:extLst>
              <a:ext uri="{FF2B5EF4-FFF2-40B4-BE49-F238E27FC236}">
                <a16:creationId xmlns:a16="http://schemas.microsoft.com/office/drawing/2014/main" id="{EE168B0C-4EAF-4070-9E47-23E593CE7D3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7708" r="2" b="1000"/>
          <a:stretch/>
        </p:blipFill>
        <p:spPr>
          <a:xfrm>
            <a:off x="5183500" y="1904282"/>
            <a:ext cx="6170299" cy="4224808"/>
          </a:xfrm>
          <a:prstGeom prst="rect">
            <a:avLst/>
          </a:prstGeom>
        </p:spPr>
      </p:pic>
    </p:spTree>
    <p:extLst>
      <p:ext uri="{BB962C8B-B14F-4D97-AF65-F5344CB8AC3E}">
        <p14:creationId xmlns:p14="http://schemas.microsoft.com/office/powerpoint/2010/main" val="3686233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0E9A6ED-B880-44EA-8D60-C9D3C82CC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99C063A8-73F8-4252-B059-91035963D885}"/>
              </a:ext>
            </a:extLst>
          </p:cNvPr>
          <p:cNvSpPr>
            <a:spLocks noGrp="1"/>
          </p:cNvSpPr>
          <p:nvPr>
            <p:ph type="title"/>
          </p:nvPr>
        </p:nvSpPr>
        <p:spPr>
          <a:xfrm>
            <a:off x="648929" y="557190"/>
            <a:ext cx="5170852" cy="1671564"/>
          </a:xfrm>
        </p:spPr>
        <p:txBody>
          <a:bodyPr>
            <a:normAutofit/>
          </a:bodyPr>
          <a:lstStyle/>
          <a:p>
            <a:r>
              <a:rPr lang="en-US" altLang="zh-CN" sz="4000"/>
              <a:t>Neighboring Ranges</a:t>
            </a:r>
            <a:endParaRPr lang="zh-CN" altLang="en-US" sz="4000"/>
          </a:p>
        </p:txBody>
      </p:sp>
      <p:sp>
        <p:nvSpPr>
          <p:cNvPr id="3" name="内容占位符 2">
            <a:extLst>
              <a:ext uri="{FF2B5EF4-FFF2-40B4-BE49-F238E27FC236}">
                <a16:creationId xmlns:a16="http://schemas.microsoft.com/office/drawing/2014/main" id="{84C683C1-A9FA-412E-8771-E57E7DF34611}"/>
              </a:ext>
            </a:extLst>
          </p:cNvPr>
          <p:cNvSpPr>
            <a:spLocks noGrp="1"/>
          </p:cNvSpPr>
          <p:nvPr>
            <p:ph idx="1"/>
          </p:nvPr>
        </p:nvSpPr>
        <p:spPr>
          <a:xfrm>
            <a:off x="648930" y="2398030"/>
            <a:ext cx="5180245" cy="3731058"/>
          </a:xfrm>
        </p:spPr>
        <p:txBody>
          <a:bodyPr>
            <a:normAutofit/>
          </a:bodyPr>
          <a:lstStyle/>
          <a:p>
            <a:pPr marL="0" indent="0">
              <a:lnSpc>
                <a:spcPct val="100000"/>
              </a:lnSpc>
              <a:buNone/>
            </a:pPr>
            <a:r>
              <a:rPr lang="en-US" altLang="zh-CN" dirty="0"/>
              <a:t>Neighboring range refers to the range that determines whether a random walker is near a cluster.</a:t>
            </a:r>
            <a:endParaRPr lang="zh-CN" altLang="en-US" dirty="0"/>
          </a:p>
        </p:txBody>
      </p:sp>
      <p:pic>
        <p:nvPicPr>
          <p:cNvPr id="4" name="图片 3" descr="蓝色的门&#10;&#10;中度可信度描述已自动生成">
            <a:extLst>
              <a:ext uri="{FF2B5EF4-FFF2-40B4-BE49-F238E27FC236}">
                <a16:creationId xmlns:a16="http://schemas.microsoft.com/office/drawing/2014/main" id="{CCE321E5-8EF0-494D-8C06-BAC12629DAB1}"/>
              </a:ext>
            </a:extLst>
          </p:cNvPr>
          <p:cNvPicPr>
            <a:picLocks noChangeAspect="1"/>
          </p:cNvPicPr>
          <p:nvPr/>
        </p:nvPicPr>
        <p:blipFill rotWithShape="1">
          <a:blip r:embed="rId3">
            <a:extLst>
              <a:ext uri="{28A0092B-C50C-407E-A947-70E740481C1C}">
                <a14:useLocalDpi xmlns:a14="http://schemas.microsoft.com/office/drawing/2010/main" val="0"/>
              </a:ext>
            </a:extLst>
          </a:blip>
          <a:srcRect l="1580" r="1500" b="2"/>
          <a:stretch/>
        </p:blipFill>
        <p:spPr>
          <a:xfrm>
            <a:off x="6182944" y="557189"/>
            <a:ext cx="5170852" cy="5571898"/>
          </a:xfrm>
          <a:prstGeom prst="rect">
            <a:avLst/>
          </a:prstGeom>
          <a:effectLst/>
        </p:spPr>
      </p:pic>
    </p:spTree>
    <p:extLst>
      <p:ext uri="{BB962C8B-B14F-4D97-AF65-F5344CB8AC3E}">
        <p14:creationId xmlns:p14="http://schemas.microsoft.com/office/powerpoint/2010/main" val="2358836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3E72FA3-BD00-444A-AD9B-E6C3D069C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99C063A8-73F8-4252-B059-91035963D885}"/>
              </a:ext>
            </a:extLst>
          </p:cNvPr>
          <p:cNvSpPr>
            <a:spLocks noGrp="1"/>
          </p:cNvSpPr>
          <p:nvPr>
            <p:ph type="title"/>
          </p:nvPr>
        </p:nvSpPr>
        <p:spPr>
          <a:xfrm>
            <a:off x="2761808" y="5695494"/>
            <a:ext cx="9233347" cy="976966"/>
          </a:xfrm>
        </p:spPr>
        <p:txBody>
          <a:bodyPr vert="horz" lIns="91440" tIns="45720" rIns="91440" bIns="45720" rtlCol="0" anchor="b">
            <a:normAutofit/>
          </a:bodyPr>
          <a:lstStyle/>
          <a:p>
            <a:pPr algn="r"/>
            <a:r>
              <a:rPr lang="en-US" altLang="zh-CN" sz="5200" dirty="0"/>
              <a:t>Neighboring Ranges</a:t>
            </a:r>
          </a:p>
        </p:txBody>
      </p:sp>
      <p:sp>
        <p:nvSpPr>
          <p:cNvPr id="3" name="内容占位符 2">
            <a:extLst>
              <a:ext uri="{FF2B5EF4-FFF2-40B4-BE49-F238E27FC236}">
                <a16:creationId xmlns:a16="http://schemas.microsoft.com/office/drawing/2014/main" id="{84C683C1-A9FA-412E-8771-E57E7DF34611}"/>
              </a:ext>
            </a:extLst>
          </p:cNvPr>
          <p:cNvSpPr>
            <a:spLocks noGrp="1"/>
          </p:cNvSpPr>
          <p:nvPr>
            <p:ph idx="1"/>
          </p:nvPr>
        </p:nvSpPr>
        <p:spPr>
          <a:xfrm>
            <a:off x="349624" y="3761830"/>
            <a:ext cx="11416552" cy="2081694"/>
          </a:xfrm>
        </p:spPr>
        <p:txBody>
          <a:bodyPr vert="horz" lIns="91440" tIns="45720" rIns="91440" bIns="45720" rtlCol="0">
            <a:noAutofit/>
          </a:bodyPr>
          <a:lstStyle/>
          <a:p>
            <a:pPr>
              <a:lnSpc>
                <a:spcPct val="100000"/>
              </a:lnSpc>
            </a:pPr>
            <a:r>
              <a:rPr lang="en-US" altLang="zh-CN" sz="2400" dirty="0"/>
              <a:t>When the neighboring range is small, the particles in the cluster are closer to each other, while when we increase the neighboring range of the particles in the cluster, the gap between particles increases</a:t>
            </a:r>
          </a:p>
          <a:p>
            <a:pPr>
              <a:lnSpc>
                <a:spcPct val="100000"/>
              </a:lnSpc>
            </a:pPr>
            <a:r>
              <a:rPr lang="en-US" altLang="zh-CN" sz="2400" dirty="0"/>
              <a:t>The image with a higher neighboring range is dimmer than the image with a lower neighboring range. </a:t>
            </a:r>
          </a:p>
        </p:txBody>
      </p:sp>
      <p:pic>
        <p:nvPicPr>
          <p:cNvPr id="23" name="图片 22" descr="图片包含 雨, 自然, 游戏机&#10;&#10;描述已自动生成">
            <a:extLst>
              <a:ext uri="{FF2B5EF4-FFF2-40B4-BE49-F238E27FC236}">
                <a16:creationId xmlns:a16="http://schemas.microsoft.com/office/drawing/2014/main" id="{6AB21342-C0CA-4E6E-80D3-246D1F0877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9659" y="98799"/>
            <a:ext cx="2825496" cy="2833111"/>
          </a:xfrm>
          <a:prstGeom prst="rect">
            <a:avLst/>
          </a:prstGeom>
        </p:spPr>
      </p:pic>
      <p:pic>
        <p:nvPicPr>
          <p:cNvPr id="21" name="图片 20" descr="手机屏幕的截图&#10;&#10;低可信度描述已自动生成">
            <a:extLst>
              <a:ext uri="{FF2B5EF4-FFF2-40B4-BE49-F238E27FC236}">
                <a16:creationId xmlns:a16="http://schemas.microsoft.com/office/drawing/2014/main" id="{9153D4BD-4E69-43C1-99F4-C3214B3A69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0369" y="100115"/>
            <a:ext cx="2825496" cy="2817900"/>
          </a:xfrm>
          <a:prstGeom prst="rect">
            <a:avLst/>
          </a:prstGeom>
        </p:spPr>
      </p:pic>
      <p:pic>
        <p:nvPicPr>
          <p:cNvPr id="17" name="图片 16" descr="一棵树&#10;&#10;中度可信度描述已自动生成">
            <a:extLst>
              <a:ext uri="{FF2B5EF4-FFF2-40B4-BE49-F238E27FC236}">
                <a16:creationId xmlns:a16="http://schemas.microsoft.com/office/drawing/2014/main" id="{BB750D9B-A3FA-47E2-A41A-CAC397F78D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788" y="115184"/>
            <a:ext cx="2825496" cy="2802831"/>
          </a:xfrm>
          <a:prstGeom prst="rect">
            <a:avLst/>
          </a:prstGeom>
        </p:spPr>
      </p:pic>
      <p:pic>
        <p:nvPicPr>
          <p:cNvPr id="19" name="图片 18" descr="背景图案&#10;&#10;描述已自动生成">
            <a:extLst>
              <a:ext uri="{FF2B5EF4-FFF2-40B4-BE49-F238E27FC236}">
                <a16:creationId xmlns:a16="http://schemas.microsoft.com/office/drawing/2014/main" id="{666A2088-5B20-4352-817D-21E0E19ACE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31078" y="107808"/>
            <a:ext cx="2825496" cy="2795195"/>
          </a:xfrm>
          <a:prstGeom prst="rect">
            <a:avLst/>
          </a:prstGeom>
        </p:spPr>
      </p:pic>
      <p:sp>
        <p:nvSpPr>
          <p:cNvPr id="7" name="文本框 6">
            <a:extLst>
              <a:ext uri="{FF2B5EF4-FFF2-40B4-BE49-F238E27FC236}">
                <a16:creationId xmlns:a16="http://schemas.microsoft.com/office/drawing/2014/main" id="{7676FC60-E4A3-4D96-A1C2-ED77717925C5}"/>
              </a:ext>
            </a:extLst>
          </p:cNvPr>
          <p:cNvSpPr txBox="1"/>
          <p:nvPr/>
        </p:nvSpPr>
        <p:spPr>
          <a:xfrm>
            <a:off x="3131077" y="2911614"/>
            <a:ext cx="2825496" cy="369332"/>
          </a:xfrm>
          <a:prstGeom prst="rect">
            <a:avLst/>
          </a:prstGeom>
          <a:noFill/>
        </p:spPr>
        <p:txBody>
          <a:bodyPr wrap="square" anchor="ctr">
            <a:spAutoFit/>
          </a:bodyPr>
          <a:lstStyle/>
          <a:p>
            <a:pPr algn="ctr">
              <a:spcAft>
                <a:spcPts val="600"/>
              </a:spcAft>
            </a:pPr>
            <a:r>
              <a:rPr lang="en-US" altLang="zh-CN" dirty="0"/>
              <a:t>(b) neighbor range=5 </a:t>
            </a:r>
            <a:endParaRPr lang="zh-CN" altLang="en-US" dirty="0"/>
          </a:p>
        </p:txBody>
      </p:sp>
      <p:sp>
        <p:nvSpPr>
          <p:cNvPr id="10" name="文本框 9">
            <a:extLst>
              <a:ext uri="{FF2B5EF4-FFF2-40B4-BE49-F238E27FC236}">
                <a16:creationId xmlns:a16="http://schemas.microsoft.com/office/drawing/2014/main" id="{237D07C5-1698-48CD-8BBE-FC5FD4DC15C1}"/>
              </a:ext>
            </a:extLst>
          </p:cNvPr>
          <p:cNvSpPr txBox="1"/>
          <p:nvPr/>
        </p:nvSpPr>
        <p:spPr>
          <a:xfrm>
            <a:off x="3025134" y="3280974"/>
            <a:ext cx="6098146" cy="369332"/>
          </a:xfrm>
          <a:prstGeom prst="rect">
            <a:avLst/>
          </a:prstGeom>
          <a:noFill/>
        </p:spPr>
        <p:txBody>
          <a:bodyPr wrap="square">
            <a:spAutoFit/>
          </a:bodyPr>
          <a:lstStyle/>
          <a:p>
            <a:pPr algn="ctr">
              <a:spcAft>
                <a:spcPts val="600"/>
              </a:spcAft>
            </a:pPr>
            <a:r>
              <a:rPr lang="en-US" altLang="zh-CN" dirty="0"/>
              <a:t>FIG. 6: Clusters with Neighboring Range</a:t>
            </a:r>
            <a:endParaRPr lang="zh-CN" altLang="en-US" dirty="0"/>
          </a:p>
        </p:txBody>
      </p:sp>
      <p:sp>
        <p:nvSpPr>
          <p:cNvPr id="11" name="文本框 10">
            <a:extLst>
              <a:ext uri="{FF2B5EF4-FFF2-40B4-BE49-F238E27FC236}">
                <a16:creationId xmlns:a16="http://schemas.microsoft.com/office/drawing/2014/main" id="{7CBD5F2E-6D70-4979-8AA5-3717E87C0745}"/>
              </a:ext>
            </a:extLst>
          </p:cNvPr>
          <p:cNvSpPr txBox="1"/>
          <p:nvPr/>
        </p:nvSpPr>
        <p:spPr>
          <a:xfrm>
            <a:off x="9169658" y="2896778"/>
            <a:ext cx="2968208" cy="369332"/>
          </a:xfrm>
          <a:prstGeom prst="rect">
            <a:avLst/>
          </a:prstGeom>
          <a:noFill/>
        </p:spPr>
        <p:txBody>
          <a:bodyPr wrap="square" anchor="ctr">
            <a:spAutoFit/>
          </a:bodyPr>
          <a:lstStyle/>
          <a:p>
            <a:pPr algn="ctr">
              <a:spcAft>
                <a:spcPts val="600"/>
              </a:spcAft>
            </a:pPr>
            <a:r>
              <a:rPr lang="en-US" altLang="zh-CN" dirty="0"/>
              <a:t> (d) neighbor range=9 </a:t>
            </a:r>
            <a:endParaRPr lang="zh-CN" altLang="en-US" dirty="0"/>
          </a:p>
        </p:txBody>
      </p:sp>
      <p:sp>
        <p:nvSpPr>
          <p:cNvPr id="13" name="文本框 12">
            <a:extLst>
              <a:ext uri="{FF2B5EF4-FFF2-40B4-BE49-F238E27FC236}">
                <a16:creationId xmlns:a16="http://schemas.microsoft.com/office/drawing/2014/main" id="{B2DFA847-8044-4810-B684-CC39944CA8CE}"/>
              </a:ext>
            </a:extLst>
          </p:cNvPr>
          <p:cNvSpPr txBox="1"/>
          <p:nvPr/>
        </p:nvSpPr>
        <p:spPr>
          <a:xfrm>
            <a:off x="6150369" y="2896778"/>
            <a:ext cx="2825496" cy="369332"/>
          </a:xfrm>
          <a:prstGeom prst="rect">
            <a:avLst/>
          </a:prstGeom>
          <a:noFill/>
        </p:spPr>
        <p:txBody>
          <a:bodyPr wrap="square" anchor="ctr">
            <a:spAutoFit/>
          </a:bodyPr>
          <a:lstStyle/>
          <a:p>
            <a:pPr algn="ctr">
              <a:spcAft>
                <a:spcPts val="600"/>
              </a:spcAft>
            </a:pPr>
            <a:r>
              <a:rPr lang="en-US" altLang="zh-CN" dirty="0"/>
              <a:t>(c) neighbor range=7</a:t>
            </a:r>
            <a:endParaRPr lang="zh-CN" altLang="en-US" dirty="0"/>
          </a:p>
        </p:txBody>
      </p:sp>
      <p:sp>
        <p:nvSpPr>
          <p:cNvPr id="15" name="文本框 14">
            <a:extLst>
              <a:ext uri="{FF2B5EF4-FFF2-40B4-BE49-F238E27FC236}">
                <a16:creationId xmlns:a16="http://schemas.microsoft.com/office/drawing/2014/main" id="{DA725556-EF07-4714-A474-DEF4C5498D1A}"/>
              </a:ext>
            </a:extLst>
          </p:cNvPr>
          <p:cNvSpPr txBox="1"/>
          <p:nvPr/>
        </p:nvSpPr>
        <p:spPr>
          <a:xfrm>
            <a:off x="111787" y="2914756"/>
            <a:ext cx="2825496" cy="369332"/>
          </a:xfrm>
          <a:prstGeom prst="rect">
            <a:avLst/>
          </a:prstGeom>
          <a:noFill/>
        </p:spPr>
        <p:txBody>
          <a:bodyPr wrap="square" anchor="ctr">
            <a:spAutoFit/>
          </a:bodyPr>
          <a:lstStyle/>
          <a:p>
            <a:pPr algn="ctr">
              <a:spcAft>
                <a:spcPts val="600"/>
              </a:spcAft>
            </a:pPr>
            <a:r>
              <a:rPr lang="en-US" altLang="zh-CN" dirty="0"/>
              <a:t>(a) neighbor range=3 </a:t>
            </a:r>
            <a:endParaRPr lang="zh-CN" altLang="en-US" dirty="0"/>
          </a:p>
        </p:txBody>
      </p:sp>
    </p:spTree>
    <p:extLst>
      <p:ext uri="{BB962C8B-B14F-4D97-AF65-F5344CB8AC3E}">
        <p14:creationId xmlns:p14="http://schemas.microsoft.com/office/powerpoint/2010/main" val="2498252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9">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99C063A8-73F8-4252-B059-91035963D885}"/>
              </a:ext>
            </a:extLst>
          </p:cNvPr>
          <p:cNvSpPr>
            <a:spLocks noGrp="1"/>
          </p:cNvSpPr>
          <p:nvPr>
            <p:ph type="title"/>
          </p:nvPr>
        </p:nvSpPr>
        <p:spPr>
          <a:xfrm>
            <a:off x="838200" y="365125"/>
            <a:ext cx="10515600" cy="1306443"/>
          </a:xfrm>
        </p:spPr>
        <p:txBody>
          <a:bodyPr vert="horz" lIns="91440" tIns="45720" rIns="91440" bIns="45720" rtlCol="0">
            <a:normAutofit/>
          </a:bodyPr>
          <a:lstStyle/>
          <a:p>
            <a:r>
              <a:rPr lang="en-US" altLang="zh-CN" sz="4000" dirty="0"/>
              <a:t>Neighboring Ranges</a:t>
            </a:r>
          </a:p>
        </p:txBody>
      </p:sp>
      <p:sp>
        <p:nvSpPr>
          <p:cNvPr id="3" name="内容占位符 2">
            <a:extLst>
              <a:ext uri="{FF2B5EF4-FFF2-40B4-BE49-F238E27FC236}">
                <a16:creationId xmlns:a16="http://schemas.microsoft.com/office/drawing/2014/main" id="{84C683C1-A9FA-412E-8771-E57E7DF34611}"/>
              </a:ext>
            </a:extLst>
          </p:cNvPr>
          <p:cNvSpPr>
            <a:spLocks noGrp="1"/>
          </p:cNvSpPr>
          <p:nvPr>
            <p:ph idx="1"/>
          </p:nvPr>
        </p:nvSpPr>
        <p:spPr>
          <a:xfrm>
            <a:off x="838200" y="1825624"/>
            <a:ext cx="4152774" cy="4224807"/>
          </a:xfrm>
        </p:spPr>
        <p:txBody>
          <a:bodyPr vert="horz" lIns="91440" tIns="45720" rIns="91440" bIns="45720" rtlCol="0">
            <a:normAutofit/>
          </a:bodyPr>
          <a:lstStyle/>
          <a:p>
            <a:pPr marL="0" indent="0">
              <a:buNone/>
            </a:pPr>
            <a:r>
              <a:rPr lang="en-US" altLang="zh-CN" dirty="0"/>
              <a:t>A negative linear-like relationship between the decreases of fractal dimension and increases of neighboring ranges.</a:t>
            </a:r>
          </a:p>
        </p:txBody>
      </p:sp>
      <p:pic>
        <p:nvPicPr>
          <p:cNvPr id="5" name="图片 4" descr="图表, 条形图&#10;&#10;描述已自动生成">
            <a:extLst>
              <a:ext uri="{FF2B5EF4-FFF2-40B4-BE49-F238E27FC236}">
                <a16:creationId xmlns:a16="http://schemas.microsoft.com/office/drawing/2014/main" id="{3C8CA8ED-D229-438E-9C0B-F1A2925E8BD3}"/>
              </a:ext>
            </a:extLst>
          </p:cNvPr>
          <p:cNvPicPr>
            <a:picLocks noChangeAspect="1"/>
          </p:cNvPicPr>
          <p:nvPr/>
        </p:nvPicPr>
        <p:blipFill rotWithShape="1">
          <a:blip r:embed="rId2">
            <a:extLst>
              <a:ext uri="{28A0092B-C50C-407E-A947-70E740481C1C}">
                <a14:useLocalDpi xmlns:a14="http://schemas.microsoft.com/office/drawing/2010/main" val="0"/>
              </a:ext>
            </a:extLst>
          </a:blip>
          <a:srcRect l="2147" r="-1" b="-1"/>
          <a:stretch/>
        </p:blipFill>
        <p:spPr>
          <a:xfrm>
            <a:off x="5183501" y="1671568"/>
            <a:ext cx="6170299" cy="4224808"/>
          </a:xfrm>
          <a:prstGeom prst="rect">
            <a:avLst/>
          </a:prstGeom>
        </p:spPr>
      </p:pic>
    </p:spTree>
    <p:extLst>
      <p:ext uri="{BB962C8B-B14F-4D97-AF65-F5344CB8AC3E}">
        <p14:creationId xmlns:p14="http://schemas.microsoft.com/office/powerpoint/2010/main" val="2542864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33E72FA3-BD00-444A-AD9B-E6C3D069C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BCA43444-A240-49CD-9242-EB1050CB6936}"/>
              </a:ext>
            </a:extLst>
          </p:cNvPr>
          <p:cNvSpPr>
            <a:spLocks noGrp="1"/>
          </p:cNvSpPr>
          <p:nvPr>
            <p:ph type="title"/>
          </p:nvPr>
        </p:nvSpPr>
        <p:spPr>
          <a:xfrm>
            <a:off x="841247" y="1"/>
            <a:ext cx="10506456" cy="1344706"/>
          </a:xfrm>
        </p:spPr>
        <p:txBody>
          <a:bodyPr vert="horz" lIns="91440" tIns="45720" rIns="91440" bIns="45720" rtlCol="0" anchor="b">
            <a:normAutofit/>
          </a:bodyPr>
          <a:lstStyle/>
          <a:p>
            <a:pPr algn="ctr"/>
            <a:r>
              <a:rPr lang="en-US" altLang="zh-CN" sz="5200" kern="1200" dirty="0">
                <a:solidFill>
                  <a:schemeClr val="tx1"/>
                </a:solidFill>
                <a:latin typeface="+mj-lt"/>
                <a:ea typeface="+mj-ea"/>
                <a:cs typeface="+mj-cs"/>
              </a:rPr>
              <a:t>Alpha</a:t>
            </a:r>
          </a:p>
        </p:txBody>
      </p:sp>
      <p:pic>
        <p:nvPicPr>
          <p:cNvPr id="19" name="图片 18" descr="图表, 散点图&#10;&#10;描述已自动生成">
            <a:extLst>
              <a:ext uri="{FF2B5EF4-FFF2-40B4-BE49-F238E27FC236}">
                <a16:creationId xmlns:a16="http://schemas.microsoft.com/office/drawing/2014/main" id="{D8A890CB-2578-4C7E-96EE-F61C909CC11C}"/>
              </a:ext>
            </a:extLst>
          </p:cNvPr>
          <p:cNvPicPr>
            <a:picLocks noChangeAspect="1"/>
          </p:cNvPicPr>
          <p:nvPr/>
        </p:nvPicPr>
        <p:blipFill rotWithShape="1">
          <a:blip r:embed="rId3">
            <a:extLst>
              <a:ext uri="{28A0092B-C50C-407E-A947-70E740481C1C}">
                <a14:useLocalDpi xmlns:a14="http://schemas.microsoft.com/office/drawing/2010/main" val="0"/>
              </a:ext>
            </a:extLst>
          </a:blip>
          <a:srcRect l="12500" r="12500"/>
          <a:stretch/>
        </p:blipFill>
        <p:spPr>
          <a:xfrm>
            <a:off x="9754738" y="3600360"/>
            <a:ext cx="2375352" cy="2375352"/>
          </a:xfrm>
          <a:prstGeom prst="rect">
            <a:avLst/>
          </a:prstGeom>
        </p:spPr>
      </p:pic>
      <p:pic>
        <p:nvPicPr>
          <p:cNvPr id="16" name="图片 15" descr="图表, 散点图&#10;&#10;描述已自动生成">
            <a:extLst>
              <a:ext uri="{FF2B5EF4-FFF2-40B4-BE49-F238E27FC236}">
                <a16:creationId xmlns:a16="http://schemas.microsoft.com/office/drawing/2014/main" id="{97330D40-8358-4D0F-B43B-8EAB0AFCFD11}"/>
              </a:ext>
            </a:extLst>
          </p:cNvPr>
          <p:cNvPicPr>
            <a:picLocks noChangeAspect="1"/>
          </p:cNvPicPr>
          <p:nvPr/>
        </p:nvPicPr>
        <p:blipFill rotWithShape="1">
          <a:blip r:embed="rId4">
            <a:extLst>
              <a:ext uri="{28A0092B-C50C-407E-A947-70E740481C1C}">
                <a14:useLocalDpi xmlns:a14="http://schemas.microsoft.com/office/drawing/2010/main" val="0"/>
              </a:ext>
            </a:extLst>
          </a:blip>
          <a:srcRect l="12500" r="12500"/>
          <a:stretch/>
        </p:blipFill>
        <p:spPr>
          <a:xfrm>
            <a:off x="7379386" y="3600359"/>
            <a:ext cx="2375352" cy="2375352"/>
          </a:xfrm>
          <a:prstGeom prst="rect">
            <a:avLst/>
          </a:prstGeom>
        </p:spPr>
      </p:pic>
      <p:pic>
        <p:nvPicPr>
          <p:cNvPr id="21" name="图片 20" descr="图表, 散点图&#10;&#10;描述已自动生成">
            <a:extLst>
              <a:ext uri="{FF2B5EF4-FFF2-40B4-BE49-F238E27FC236}">
                <a16:creationId xmlns:a16="http://schemas.microsoft.com/office/drawing/2014/main" id="{608898D1-B610-44A1-9DD7-1202E8DE3846}"/>
              </a:ext>
            </a:extLst>
          </p:cNvPr>
          <p:cNvPicPr>
            <a:picLocks noChangeAspect="1"/>
          </p:cNvPicPr>
          <p:nvPr/>
        </p:nvPicPr>
        <p:blipFill rotWithShape="1">
          <a:blip r:embed="rId5">
            <a:extLst>
              <a:ext uri="{28A0092B-C50C-407E-A947-70E740481C1C}">
                <a14:useLocalDpi xmlns:a14="http://schemas.microsoft.com/office/drawing/2010/main" val="0"/>
              </a:ext>
            </a:extLst>
          </a:blip>
          <a:srcRect l="12500" r="12500"/>
          <a:stretch/>
        </p:blipFill>
        <p:spPr>
          <a:xfrm>
            <a:off x="253330" y="3600358"/>
            <a:ext cx="2375352" cy="2375352"/>
          </a:xfrm>
          <a:prstGeom prst="rect">
            <a:avLst/>
          </a:prstGeom>
        </p:spPr>
      </p:pic>
      <p:pic>
        <p:nvPicPr>
          <p:cNvPr id="12" name="图片 11" descr="图表, 散点图&#10;&#10;描述已自动生成">
            <a:extLst>
              <a:ext uri="{FF2B5EF4-FFF2-40B4-BE49-F238E27FC236}">
                <a16:creationId xmlns:a16="http://schemas.microsoft.com/office/drawing/2014/main" id="{70F232A4-6AE0-4F0D-8ACD-2F66CE2721B0}"/>
              </a:ext>
            </a:extLst>
          </p:cNvPr>
          <p:cNvPicPr>
            <a:picLocks noChangeAspect="1"/>
          </p:cNvPicPr>
          <p:nvPr/>
        </p:nvPicPr>
        <p:blipFill rotWithShape="1">
          <a:blip r:embed="rId6">
            <a:extLst>
              <a:ext uri="{28A0092B-C50C-407E-A947-70E740481C1C}">
                <a14:useLocalDpi xmlns:a14="http://schemas.microsoft.com/office/drawing/2010/main" val="0"/>
              </a:ext>
            </a:extLst>
          </a:blip>
          <a:srcRect l="12500" r="12500"/>
          <a:stretch/>
        </p:blipFill>
        <p:spPr>
          <a:xfrm>
            <a:off x="5004034" y="3600359"/>
            <a:ext cx="2375352" cy="2375352"/>
          </a:xfrm>
          <a:prstGeom prst="rect">
            <a:avLst/>
          </a:prstGeom>
        </p:spPr>
      </p:pic>
      <p:pic>
        <p:nvPicPr>
          <p:cNvPr id="8" name="图片 7" descr="图表, 散点图&#10;&#10;描述已自动生成">
            <a:extLst>
              <a:ext uri="{FF2B5EF4-FFF2-40B4-BE49-F238E27FC236}">
                <a16:creationId xmlns:a16="http://schemas.microsoft.com/office/drawing/2014/main" id="{4FCF81E8-42DB-4124-A3BC-FC405D0A36D4}"/>
              </a:ext>
            </a:extLst>
          </p:cNvPr>
          <p:cNvPicPr>
            <a:picLocks noChangeAspect="1"/>
          </p:cNvPicPr>
          <p:nvPr/>
        </p:nvPicPr>
        <p:blipFill rotWithShape="1">
          <a:blip r:embed="rId7">
            <a:extLst>
              <a:ext uri="{28A0092B-C50C-407E-A947-70E740481C1C}">
                <a14:useLocalDpi xmlns:a14="http://schemas.microsoft.com/office/drawing/2010/main" val="0"/>
              </a:ext>
            </a:extLst>
          </a:blip>
          <a:srcRect l="12500" r="12500"/>
          <a:stretch/>
        </p:blipFill>
        <p:spPr>
          <a:xfrm>
            <a:off x="2628682" y="3600359"/>
            <a:ext cx="2375352" cy="2375352"/>
          </a:xfrm>
          <a:prstGeom prst="rect">
            <a:avLst/>
          </a:prstGeom>
        </p:spPr>
      </p:pic>
      <mc:AlternateContent xmlns:mc="http://schemas.openxmlformats.org/markup-compatibility/2006">
        <mc:Choice xmlns:a14="http://schemas.microsoft.com/office/drawing/2010/main" Requires="a14">
          <p:sp>
            <p:nvSpPr>
              <p:cNvPr id="23" name="文本框 22">
                <a:extLst>
                  <a:ext uri="{FF2B5EF4-FFF2-40B4-BE49-F238E27FC236}">
                    <a16:creationId xmlns:a16="http://schemas.microsoft.com/office/drawing/2014/main" id="{5185682A-3964-4801-B53C-3F224AA8AFCF}"/>
                  </a:ext>
                </a:extLst>
              </p:cNvPr>
              <p:cNvSpPr txBox="1"/>
              <p:nvPr/>
            </p:nvSpPr>
            <p:spPr>
              <a:xfrm>
                <a:off x="673997" y="1423635"/>
                <a:ext cx="10673706" cy="2308324"/>
              </a:xfrm>
              <a:prstGeom prst="rect">
                <a:avLst/>
              </a:prstGeom>
              <a:noFill/>
            </p:spPr>
            <p:txBody>
              <a:bodyPr wrap="square" rtlCol="0">
                <a:spAutoFit/>
              </a:bodyPr>
              <a:lstStyle/>
              <a:p>
                <a:pPr marL="457200" indent="-457200">
                  <a:buFont typeface="Arial" panose="020B0604020202020204" pitchFamily="34" charset="0"/>
                  <a:buChar char="•"/>
                </a:pPr>
                <a:r>
                  <a:rPr lang="en-US" altLang="zh-CN" sz="2400" dirty="0"/>
                  <a:t>The particle undergoes a random walk, where the position of the </a:t>
                </a:r>
                <a14:m>
                  <m:oMath xmlns:m="http://schemas.openxmlformats.org/officeDocument/2006/math">
                    <m:r>
                      <a:rPr lang="en-US" altLang="zh-CN" sz="2400" i="1" dirty="0">
                        <a:latin typeface="Cambria Math" panose="02040503050406030204" pitchFamily="18" charset="0"/>
                      </a:rPr>
                      <m:t>𝑛</m:t>
                    </m:r>
                  </m:oMath>
                </a14:m>
                <a:r>
                  <a:rPr lang="en-US" altLang="zh-CN" sz="2400" dirty="0"/>
                  <a:t>th step is given by:</a:t>
                </a:r>
              </a:p>
              <a:p>
                <a14:m>
                  <m:oMathPara xmlns:m="http://schemas.openxmlformats.org/officeDocument/2006/math">
                    <m:oMathParaPr>
                      <m:jc m:val="centerGroup"/>
                    </m:oMathParaPr>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𝑥</m:t>
                          </m:r>
                        </m:e>
                        <m:sub>
                          <m:r>
                            <a:rPr lang="en-US" altLang="zh-CN" sz="2400" i="1" dirty="0">
                              <a:latin typeface="Cambria Math" panose="02040503050406030204" pitchFamily="18" charset="0"/>
                            </a:rPr>
                            <m:t>𝑛</m:t>
                          </m:r>
                        </m:sub>
                      </m:sSub>
                      <m:r>
                        <a:rPr lang="en-US" altLang="zh-CN" sz="2400" i="1" dirty="0">
                          <a:latin typeface="Cambria Math" panose="02040503050406030204" pitchFamily="18" charset="0"/>
                        </a:rPr>
                        <m:t>= </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𝑥</m:t>
                          </m:r>
                        </m:e>
                        <m:sub>
                          <m:r>
                            <a:rPr lang="en-US" altLang="zh-CN" sz="2400" i="1" dirty="0">
                              <a:latin typeface="Cambria Math" panose="02040503050406030204" pitchFamily="18" charset="0"/>
                            </a:rPr>
                            <m:t>𝑛</m:t>
                          </m:r>
                          <m:r>
                            <a:rPr lang="en-US" altLang="zh-CN" sz="2400" i="1" dirty="0">
                              <a:latin typeface="Cambria Math" panose="02040503050406030204" pitchFamily="18" charset="0"/>
                            </a:rPr>
                            <m:t>−1</m:t>
                          </m:r>
                        </m:sub>
                      </m:sSub>
                      <m:r>
                        <a:rPr lang="en-US" altLang="zh-CN" sz="2400" i="1" dirty="0">
                          <a:latin typeface="Cambria Math" panose="02040503050406030204" pitchFamily="18" charset="0"/>
                        </a:rPr>
                        <m:t>+ </m:t>
                      </m:r>
                      <m:r>
                        <a:rPr lang="zh-CN" altLang="en-US" sz="2400" i="1" dirty="0">
                          <a:latin typeface="Cambria Math" panose="02040503050406030204" pitchFamily="18" charset="0"/>
                        </a:rPr>
                        <m:t>𝛼</m:t>
                      </m:r>
                      <m:func>
                        <m:funcPr>
                          <m:ctrlPr>
                            <a:rPr lang="en-US" altLang="zh-CN" sz="2400" i="1" dirty="0">
                              <a:latin typeface="Cambria Math" panose="02040503050406030204" pitchFamily="18" charset="0"/>
                            </a:rPr>
                          </m:ctrlPr>
                        </m:funcPr>
                        <m:fName>
                          <m:r>
                            <m:rPr>
                              <m:sty m:val="p"/>
                            </m:rPr>
                            <a:rPr lang="en-US" altLang="zh-CN" sz="2400" dirty="0">
                              <a:latin typeface="Cambria Math" panose="02040503050406030204" pitchFamily="18" charset="0"/>
                            </a:rPr>
                            <m:t>cos</m:t>
                          </m:r>
                        </m:fName>
                        <m:e>
                          <m:sSub>
                            <m:sSubPr>
                              <m:ctrlPr>
                                <a:rPr lang="en-US" altLang="zh-CN" sz="2400" i="1" dirty="0">
                                  <a:latin typeface="Cambria Math" panose="02040503050406030204" pitchFamily="18" charset="0"/>
                                </a:rPr>
                              </m:ctrlPr>
                            </m:sSubPr>
                            <m:e>
                              <m:r>
                                <a:rPr lang="zh-CN" altLang="en-US" sz="2400" i="1" dirty="0">
                                  <a:latin typeface="Cambria Math" panose="02040503050406030204" pitchFamily="18" charset="0"/>
                                </a:rPr>
                                <m:t>𝜙</m:t>
                              </m:r>
                            </m:e>
                            <m:sub>
                              <m:r>
                                <a:rPr lang="en-US" altLang="zh-CN" sz="2400" i="1" dirty="0" err="1">
                                  <a:latin typeface="Cambria Math" panose="02040503050406030204" pitchFamily="18" charset="0"/>
                                </a:rPr>
                                <m:t>𝑛</m:t>
                              </m:r>
                            </m:sub>
                          </m:sSub>
                        </m:e>
                      </m:func>
                    </m:oMath>
                  </m:oMathPara>
                </a14:m>
                <a:endParaRPr lang="en-US" altLang="zh-CN" sz="2400" dirty="0"/>
              </a:p>
              <a:p>
                <a14:m>
                  <m:oMathPara xmlns:m="http://schemas.openxmlformats.org/officeDocument/2006/math">
                    <m:oMathParaPr>
                      <m:jc m:val="centerGroup"/>
                    </m:oMathParaPr>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𝑦</m:t>
                          </m:r>
                        </m:e>
                        <m:sub>
                          <m:r>
                            <a:rPr lang="en-US" altLang="zh-CN" sz="2400" i="1" dirty="0">
                              <a:latin typeface="Cambria Math" panose="02040503050406030204" pitchFamily="18" charset="0"/>
                            </a:rPr>
                            <m:t>𝑛</m:t>
                          </m:r>
                        </m:sub>
                      </m:sSub>
                      <m:r>
                        <a:rPr lang="en-US" altLang="zh-CN" sz="2400" i="1" dirty="0">
                          <a:latin typeface="Cambria Math" panose="02040503050406030204" pitchFamily="18" charset="0"/>
                        </a:rPr>
                        <m:t>= </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𝑦</m:t>
                          </m:r>
                        </m:e>
                        <m:sub>
                          <m:r>
                            <a:rPr lang="en-US" altLang="zh-CN" sz="2400" i="1" dirty="0">
                              <a:latin typeface="Cambria Math" panose="02040503050406030204" pitchFamily="18" charset="0"/>
                            </a:rPr>
                            <m:t>𝑛</m:t>
                          </m:r>
                          <m:r>
                            <a:rPr lang="en-US" altLang="zh-CN" sz="2400" i="1" dirty="0">
                              <a:latin typeface="Cambria Math" panose="02040503050406030204" pitchFamily="18" charset="0"/>
                            </a:rPr>
                            <m:t>−1</m:t>
                          </m:r>
                        </m:sub>
                      </m:sSub>
                      <m:r>
                        <a:rPr lang="en-US" altLang="zh-CN" sz="2400" i="1" dirty="0">
                          <a:latin typeface="Cambria Math" panose="02040503050406030204" pitchFamily="18" charset="0"/>
                        </a:rPr>
                        <m:t>+ </m:t>
                      </m:r>
                      <m:r>
                        <a:rPr lang="zh-CN" altLang="en-US" sz="2400" i="1" dirty="0">
                          <a:latin typeface="Cambria Math" panose="02040503050406030204" pitchFamily="18" charset="0"/>
                        </a:rPr>
                        <m:t>𝛼</m:t>
                      </m:r>
                      <m:func>
                        <m:funcPr>
                          <m:ctrlPr>
                            <a:rPr lang="en-US" altLang="zh-CN" sz="2400" i="1" dirty="0">
                              <a:latin typeface="Cambria Math" panose="02040503050406030204" pitchFamily="18" charset="0"/>
                            </a:rPr>
                          </m:ctrlPr>
                        </m:funcPr>
                        <m:fName>
                          <m:r>
                            <m:rPr>
                              <m:sty m:val="p"/>
                            </m:rPr>
                            <a:rPr lang="en-US" altLang="zh-CN" sz="2400" dirty="0">
                              <a:latin typeface="Cambria Math" panose="02040503050406030204" pitchFamily="18" charset="0"/>
                            </a:rPr>
                            <m:t>sin</m:t>
                          </m:r>
                        </m:fName>
                        <m:e>
                          <m:sSub>
                            <m:sSubPr>
                              <m:ctrlPr>
                                <a:rPr lang="en-US" altLang="zh-CN" sz="2400" i="1" dirty="0">
                                  <a:latin typeface="Cambria Math" panose="02040503050406030204" pitchFamily="18" charset="0"/>
                                </a:rPr>
                              </m:ctrlPr>
                            </m:sSubPr>
                            <m:e>
                              <m:r>
                                <a:rPr lang="zh-CN" altLang="en-US" sz="2400" i="1" dirty="0">
                                  <a:latin typeface="Cambria Math" panose="02040503050406030204" pitchFamily="18" charset="0"/>
                                </a:rPr>
                                <m:t>𝜙</m:t>
                              </m:r>
                            </m:e>
                            <m:sub>
                              <m:r>
                                <a:rPr lang="en-US" altLang="zh-CN" sz="2400" i="1" dirty="0" err="1">
                                  <a:latin typeface="Cambria Math" panose="02040503050406030204" pitchFamily="18" charset="0"/>
                                </a:rPr>
                                <m:t>𝑛</m:t>
                              </m:r>
                            </m:sub>
                          </m:sSub>
                        </m:e>
                      </m:func>
                    </m:oMath>
                  </m:oMathPara>
                </a14:m>
                <a:endParaRPr lang="en-US" altLang="zh-CN" sz="2400" dirty="0"/>
              </a:p>
              <a:p>
                <a:pPr marL="285750" indent="-285750">
                  <a:buFont typeface="Arial" panose="020B0604020202020204" pitchFamily="34" charset="0"/>
                  <a:buChar char="•"/>
                </a:pPr>
                <a:r>
                  <a:rPr lang="en-US" altLang="zh-CN" sz="2400" dirty="0"/>
                  <a:t>Alpha refers to the number of distance random walker can move in every step.</a:t>
                </a:r>
              </a:p>
              <a:p>
                <a:pPr marL="285750" indent="-285750">
                  <a:buFont typeface="Arial" panose="020B0604020202020204" pitchFamily="34" charset="0"/>
                  <a:buChar char="•"/>
                </a:pPr>
                <a:r>
                  <a:rPr lang="en-US" altLang="zh-CN" sz="2400" dirty="0"/>
                  <a:t>The higher the alpha value, the structure of cluster is more constricted. </a:t>
                </a:r>
                <a:endParaRPr lang="zh-CN" altLang="en-US" sz="2400" dirty="0"/>
              </a:p>
            </p:txBody>
          </p:sp>
        </mc:Choice>
        <mc:Fallback>
          <p:sp>
            <p:nvSpPr>
              <p:cNvPr id="23" name="文本框 22">
                <a:extLst>
                  <a:ext uri="{FF2B5EF4-FFF2-40B4-BE49-F238E27FC236}">
                    <a16:creationId xmlns:a16="http://schemas.microsoft.com/office/drawing/2014/main" id="{5185682A-3964-4801-B53C-3F224AA8AFCF}"/>
                  </a:ext>
                </a:extLst>
              </p:cNvPr>
              <p:cNvSpPr txBox="1">
                <a:spLocks noRot="1" noChangeAspect="1" noMove="1" noResize="1" noEditPoints="1" noAdjustHandles="1" noChangeArrowheads="1" noChangeShapeType="1" noTextEdit="1"/>
              </p:cNvSpPr>
              <p:nvPr/>
            </p:nvSpPr>
            <p:spPr>
              <a:xfrm>
                <a:off x="673997" y="1423635"/>
                <a:ext cx="10673706" cy="2308324"/>
              </a:xfrm>
              <a:prstGeom prst="rect">
                <a:avLst/>
              </a:prstGeom>
              <a:blipFill>
                <a:blip r:embed="rId8"/>
                <a:stretch>
                  <a:fillRect l="-832" t="-2198" r="-1427" b="-4945"/>
                </a:stretch>
              </a:blipFill>
            </p:spPr>
            <p:txBody>
              <a:bodyPr/>
              <a:lstStyle/>
              <a:p>
                <a:r>
                  <a:rPr lang="en-US">
                    <a:noFill/>
                  </a:rPr>
                  <a:t> </a:t>
                </a:r>
              </a:p>
            </p:txBody>
          </p:sp>
        </mc:Fallback>
      </mc:AlternateContent>
      <p:sp>
        <p:nvSpPr>
          <p:cNvPr id="27" name="文本框 26">
            <a:extLst>
              <a:ext uri="{FF2B5EF4-FFF2-40B4-BE49-F238E27FC236}">
                <a16:creationId xmlns:a16="http://schemas.microsoft.com/office/drawing/2014/main" id="{0E17F923-D2DD-4C7C-90A4-D71722E03EAA}"/>
              </a:ext>
            </a:extLst>
          </p:cNvPr>
          <p:cNvSpPr txBox="1"/>
          <p:nvPr/>
        </p:nvSpPr>
        <p:spPr>
          <a:xfrm>
            <a:off x="312191" y="6293663"/>
            <a:ext cx="11876760" cy="369332"/>
          </a:xfrm>
          <a:prstGeom prst="rect">
            <a:avLst/>
          </a:prstGeom>
          <a:noFill/>
        </p:spPr>
        <p:txBody>
          <a:bodyPr wrap="square">
            <a:spAutoFit/>
          </a:bodyPr>
          <a:lstStyle/>
          <a:p>
            <a:pPr algn="ctr"/>
            <a:r>
              <a:rPr lang="en-US" altLang="zh-CN" dirty="0"/>
              <a:t>FIG. 8: Clusters with Various Alpha</a:t>
            </a:r>
            <a:endParaRPr lang="zh-CN" altLang="en-US" dirty="0"/>
          </a:p>
        </p:txBody>
      </p:sp>
      <p:sp>
        <p:nvSpPr>
          <p:cNvPr id="36" name="文本框 35">
            <a:extLst>
              <a:ext uri="{FF2B5EF4-FFF2-40B4-BE49-F238E27FC236}">
                <a16:creationId xmlns:a16="http://schemas.microsoft.com/office/drawing/2014/main" id="{C628D98E-DD5D-492E-A1D4-FBAA0C1577EF}"/>
              </a:ext>
            </a:extLst>
          </p:cNvPr>
          <p:cNvSpPr txBox="1"/>
          <p:nvPr/>
        </p:nvSpPr>
        <p:spPr>
          <a:xfrm>
            <a:off x="9789456" y="5930340"/>
            <a:ext cx="2375352" cy="369332"/>
          </a:xfrm>
          <a:prstGeom prst="rect">
            <a:avLst/>
          </a:prstGeom>
          <a:noFill/>
        </p:spPr>
        <p:txBody>
          <a:bodyPr wrap="square">
            <a:spAutoFit/>
          </a:bodyPr>
          <a:lstStyle/>
          <a:p>
            <a:pPr algn="ctr"/>
            <a:r>
              <a:rPr lang="en-US" altLang="zh-CN" dirty="0"/>
              <a:t>(e) α = 5 </a:t>
            </a:r>
            <a:endParaRPr lang="zh-CN" altLang="en-US" dirty="0"/>
          </a:p>
        </p:txBody>
      </p:sp>
      <p:sp>
        <p:nvSpPr>
          <p:cNvPr id="37" name="文本框 36">
            <a:extLst>
              <a:ext uri="{FF2B5EF4-FFF2-40B4-BE49-F238E27FC236}">
                <a16:creationId xmlns:a16="http://schemas.microsoft.com/office/drawing/2014/main" id="{E71EE574-B6AD-44E4-91AF-6F665844BA16}"/>
              </a:ext>
            </a:extLst>
          </p:cNvPr>
          <p:cNvSpPr txBox="1"/>
          <p:nvPr/>
        </p:nvSpPr>
        <p:spPr>
          <a:xfrm>
            <a:off x="2628682" y="5949096"/>
            <a:ext cx="2375352" cy="369332"/>
          </a:xfrm>
          <a:prstGeom prst="rect">
            <a:avLst/>
          </a:prstGeom>
          <a:noFill/>
        </p:spPr>
        <p:txBody>
          <a:bodyPr wrap="square">
            <a:spAutoFit/>
          </a:bodyPr>
          <a:lstStyle/>
          <a:p>
            <a:pPr algn="ctr"/>
            <a:r>
              <a:rPr lang="en-US" altLang="zh-CN" dirty="0"/>
              <a:t>(b) α = 2 </a:t>
            </a:r>
            <a:endParaRPr lang="zh-CN" altLang="en-US" dirty="0"/>
          </a:p>
        </p:txBody>
      </p:sp>
      <p:sp>
        <p:nvSpPr>
          <p:cNvPr id="38" name="文本框 37">
            <a:extLst>
              <a:ext uri="{FF2B5EF4-FFF2-40B4-BE49-F238E27FC236}">
                <a16:creationId xmlns:a16="http://schemas.microsoft.com/office/drawing/2014/main" id="{D022EC7B-6618-4883-A817-55534C349425}"/>
              </a:ext>
            </a:extLst>
          </p:cNvPr>
          <p:cNvSpPr txBox="1"/>
          <p:nvPr/>
        </p:nvSpPr>
        <p:spPr>
          <a:xfrm>
            <a:off x="5021393" y="5949096"/>
            <a:ext cx="2375352" cy="369332"/>
          </a:xfrm>
          <a:prstGeom prst="rect">
            <a:avLst/>
          </a:prstGeom>
          <a:noFill/>
        </p:spPr>
        <p:txBody>
          <a:bodyPr wrap="square">
            <a:spAutoFit/>
          </a:bodyPr>
          <a:lstStyle/>
          <a:p>
            <a:pPr algn="ctr"/>
            <a:r>
              <a:rPr lang="en-US" altLang="zh-CN" dirty="0"/>
              <a:t>(c) α = 3 </a:t>
            </a:r>
            <a:endParaRPr lang="zh-CN" altLang="en-US" dirty="0"/>
          </a:p>
        </p:txBody>
      </p:sp>
      <p:sp>
        <p:nvSpPr>
          <p:cNvPr id="39" name="文本框 38">
            <a:extLst>
              <a:ext uri="{FF2B5EF4-FFF2-40B4-BE49-F238E27FC236}">
                <a16:creationId xmlns:a16="http://schemas.microsoft.com/office/drawing/2014/main" id="{9CA70132-A0EA-4E68-B145-365F6EDD51FA}"/>
              </a:ext>
            </a:extLst>
          </p:cNvPr>
          <p:cNvSpPr txBox="1"/>
          <p:nvPr/>
        </p:nvSpPr>
        <p:spPr>
          <a:xfrm>
            <a:off x="7414104" y="5930340"/>
            <a:ext cx="2375352" cy="369332"/>
          </a:xfrm>
          <a:prstGeom prst="rect">
            <a:avLst/>
          </a:prstGeom>
          <a:noFill/>
        </p:spPr>
        <p:txBody>
          <a:bodyPr wrap="square">
            <a:spAutoFit/>
          </a:bodyPr>
          <a:lstStyle/>
          <a:p>
            <a:pPr algn="ctr"/>
            <a:r>
              <a:rPr lang="en-US" altLang="zh-CN" dirty="0"/>
              <a:t>(d) α = 4 </a:t>
            </a:r>
            <a:endParaRPr lang="zh-CN" altLang="en-US" dirty="0"/>
          </a:p>
        </p:txBody>
      </p:sp>
      <p:sp>
        <p:nvSpPr>
          <p:cNvPr id="40" name="文本框 39">
            <a:extLst>
              <a:ext uri="{FF2B5EF4-FFF2-40B4-BE49-F238E27FC236}">
                <a16:creationId xmlns:a16="http://schemas.microsoft.com/office/drawing/2014/main" id="{27DBC490-8672-4343-9D92-8FC37F3B80D2}"/>
              </a:ext>
            </a:extLst>
          </p:cNvPr>
          <p:cNvSpPr txBox="1"/>
          <p:nvPr/>
        </p:nvSpPr>
        <p:spPr>
          <a:xfrm>
            <a:off x="218611" y="5930340"/>
            <a:ext cx="2375352" cy="369332"/>
          </a:xfrm>
          <a:prstGeom prst="rect">
            <a:avLst/>
          </a:prstGeom>
          <a:noFill/>
        </p:spPr>
        <p:txBody>
          <a:bodyPr wrap="square">
            <a:spAutoFit/>
          </a:bodyPr>
          <a:lstStyle/>
          <a:p>
            <a:pPr algn="ctr"/>
            <a:r>
              <a:rPr lang="en-US" altLang="zh-CN" dirty="0"/>
              <a:t>(a) α = 1 </a:t>
            </a:r>
            <a:endParaRPr lang="zh-CN" altLang="en-US" dirty="0"/>
          </a:p>
        </p:txBody>
      </p:sp>
    </p:spTree>
    <p:extLst>
      <p:ext uri="{BB962C8B-B14F-4D97-AF65-F5344CB8AC3E}">
        <p14:creationId xmlns:p14="http://schemas.microsoft.com/office/powerpoint/2010/main" val="24617836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A419ADC7-DE7C-464E-9F88-6CAB6F61BC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BCA43444-A240-49CD-9242-EB1050CB6936}"/>
              </a:ext>
            </a:extLst>
          </p:cNvPr>
          <p:cNvSpPr>
            <a:spLocks noGrp="1"/>
          </p:cNvSpPr>
          <p:nvPr>
            <p:ph type="title"/>
          </p:nvPr>
        </p:nvSpPr>
        <p:spPr>
          <a:xfrm>
            <a:off x="7202657" y="525195"/>
            <a:ext cx="4148093" cy="1626334"/>
          </a:xfrm>
        </p:spPr>
        <p:txBody>
          <a:bodyPr vert="horz" lIns="91440" tIns="45720" rIns="91440" bIns="45720" rtlCol="0" anchor="b">
            <a:normAutofit/>
          </a:bodyPr>
          <a:lstStyle/>
          <a:p>
            <a:r>
              <a:rPr lang="en-US" altLang="zh-CN" sz="4000" kern="1200" dirty="0">
                <a:latin typeface="+mj-lt"/>
                <a:ea typeface="+mj-ea"/>
                <a:cs typeface="+mj-cs"/>
              </a:rPr>
              <a:t>Alpha</a:t>
            </a:r>
          </a:p>
        </p:txBody>
      </p:sp>
      <p:pic>
        <p:nvPicPr>
          <p:cNvPr id="5" name="内容占位符 4" descr="形状, 圆圈&#10;&#10;描述已自动生成">
            <a:extLst>
              <a:ext uri="{FF2B5EF4-FFF2-40B4-BE49-F238E27FC236}">
                <a16:creationId xmlns:a16="http://schemas.microsoft.com/office/drawing/2014/main" id="{ADC00F10-E655-4D7F-B80D-98A949E88F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764" y="158268"/>
            <a:ext cx="6156692" cy="6132829"/>
          </a:xfrm>
          <a:prstGeom prst="rect">
            <a:avLst/>
          </a:prstGeom>
        </p:spPr>
      </p:pic>
      <p:sp>
        <p:nvSpPr>
          <p:cNvPr id="26" name="Content Placeholder 25">
            <a:extLst>
              <a:ext uri="{FF2B5EF4-FFF2-40B4-BE49-F238E27FC236}">
                <a16:creationId xmlns:a16="http://schemas.microsoft.com/office/drawing/2014/main" id="{4D613C32-F0F0-42C7-BC95-E2433C8E2A5E}"/>
              </a:ext>
            </a:extLst>
          </p:cNvPr>
          <p:cNvSpPr>
            <a:spLocks noGrp="1"/>
          </p:cNvSpPr>
          <p:nvPr>
            <p:ph idx="1"/>
          </p:nvPr>
        </p:nvSpPr>
        <p:spPr>
          <a:xfrm>
            <a:off x="7202657" y="2380129"/>
            <a:ext cx="4148093" cy="3734629"/>
          </a:xfrm>
        </p:spPr>
        <p:txBody>
          <a:bodyPr>
            <a:normAutofit/>
          </a:bodyPr>
          <a:lstStyle/>
          <a:p>
            <a:r>
              <a:rPr lang="en-US" sz="2400" dirty="0"/>
              <a:t>Off-lattice simulation allows for overlapping between particles</a:t>
            </a:r>
          </a:p>
          <a:p>
            <a:r>
              <a:rPr lang="en-US" sz="2400" dirty="0"/>
              <a:t>The higher the alpha value, the larger likelihood of overlapping. </a:t>
            </a:r>
          </a:p>
          <a:p>
            <a:r>
              <a:rPr lang="en-US" sz="2400" dirty="0"/>
              <a:t>If two particle overlap to one another, the total area of two particle is smaller.</a:t>
            </a:r>
          </a:p>
        </p:txBody>
      </p:sp>
    </p:spTree>
    <p:extLst>
      <p:ext uri="{BB962C8B-B14F-4D97-AF65-F5344CB8AC3E}">
        <p14:creationId xmlns:p14="http://schemas.microsoft.com/office/powerpoint/2010/main" val="37505385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BCA43444-A240-49CD-9242-EB1050CB6936}"/>
              </a:ext>
            </a:extLst>
          </p:cNvPr>
          <p:cNvSpPr>
            <a:spLocks noGrp="1"/>
          </p:cNvSpPr>
          <p:nvPr>
            <p:ph type="title"/>
          </p:nvPr>
        </p:nvSpPr>
        <p:spPr>
          <a:xfrm>
            <a:off x="838200" y="365125"/>
            <a:ext cx="10515600" cy="1306443"/>
          </a:xfrm>
        </p:spPr>
        <p:txBody>
          <a:bodyPr vert="horz" lIns="91440" tIns="45720" rIns="91440" bIns="45720" rtlCol="0">
            <a:normAutofit/>
          </a:bodyPr>
          <a:lstStyle/>
          <a:p>
            <a:r>
              <a:rPr lang="en-US" altLang="zh-CN" sz="4000" kern="1200">
                <a:latin typeface="+mj-lt"/>
                <a:ea typeface="+mj-ea"/>
                <a:cs typeface="+mj-cs"/>
              </a:rPr>
              <a:t>Alpha</a:t>
            </a:r>
          </a:p>
        </p:txBody>
      </p:sp>
      <p:sp>
        <p:nvSpPr>
          <p:cNvPr id="4" name="内容占位符 3">
            <a:extLst>
              <a:ext uri="{FF2B5EF4-FFF2-40B4-BE49-F238E27FC236}">
                <a16:creationId xmlns:a16="http://schemas.microsoft.com/office/drawing/2014/main" id="{4E919198-622B-4E5B-9900-940A14839AEF}"/>
              </a:ext>
            </a:extLst>
          </p:cNvPr>
          <p:cNvSpPr>
            <a:spLocks noGrp="1"/>
          </p:cNvSpPr>
          <p:nvPr>
            <p:ph idx="1"/>
          </p:nvPr>
        </p:nvSpPr>
        <p:spPr>
          <a:xfrm>
            <a:off x="838200" y="1825625"/>
            <a:ext cx="4152774" cy="4303464"/>
          </a:xfrm>
        </p:spPr>
        <p:txBody>
          <a:bodyPr>
            <a:normAutofit/>
          </a:bodyPr>
          <a:lstStyle/>
          <a:p>
            <a:r>
              <a:rPr lang="en-US" altLang="zh-CN" sz="2000" dirty="0"/>
              <a:t>The measured fractal dimension of all alpha value is close to each other. </a:t>
            </a:r>
          </a:p>
          <a:p>
            <a:r>
              <a:rPr lang="en-US" altLang="zh-CN" sz="2000" dirty="0"/>
              <a:t>Even if there are some fluctuations among these values. The standard deviation of these values is around 0.008, which is quite small. </a:t>
            </a:r>
          </a:p>
          <a:p>
            <a:r>
              <a:rPr lang="en-US" altLang="zh-CN" sz="2000" dirty="0"/>
              <a:t>Although visually the cluster is more constricted when we have a high value of alpha, the fractal dimension does not change with respect to the increase of alpha.</a:t>
            </a:r>
            <a:endParaRPr lang="zh-CN" altLang="en-US" sz="2000" dirty="0"/>
          </a:p>
        </p:txBody>
      </p:sp>
      <p:pic>
        <p:nvPicPr>
          <p:cNvPr id="17" name="图片 16" descr="图表, 折线图&#10;&#10;描述已自动生成">
            <a:extLst>
              <a:ext uri="{FF2B5EF4-FFF2-40B4-BE49-F238E27FC236}">
                <a16:creationId xmlns:a16="http://schemas.microsoft.com/office/drawing/2014/main" id="{7080CCC4-5E0F-45B4-84BB-BB7DFC9C5B7B}"/>
              </a:ext>
            </a:extLst>
          </p:cNvPr>
          <p:cNvPicPr>
            <a:picLocks noChangeAspect="1"/>
          </p:cNvPicPr>
          <p:nvPr/>
        </p:nvPicPr>
        <p:blipFill rotWithShape="1">
          <a:blip r:embed="rId3">
            <a:extLst>
              <a:ext uri="{28A0092B-C50C-407E-A947-70E740481C1C}">
                <a14:useLocalDpi xmlns:a14="http://schemas.microsoft.com/office/drawing/2010/main" val="0"/>
              </a:ext>
            </a:extLst>
          </a:blip>
          <a:srcRect t="5544" r="2" b="3164"/>
          <a:stretch/>
        </p:blipFill>
        <p:spPr>
          <a:xfrm>
            <a:off x="5183500" y="1904282"/>
            <a:ext cx="6170299" cy="4224808"/>
          </a:xfrm>
          <a:prstGeom prst="rect">
            <a:avLst/>
          </a:prstGeom>
        </p:spPr>
      </p:pic>
    </p:spTree>
    <p:extLst>
      <p:ext uri="{BB962C8B-B14F-4D97-AF65-F5344CB8AC3E}">
        <p14:creationId xmlns:p14="http://schemas.microsoft.com/office/powerpoint/2010/main" val="30131738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1992FC-0260-4938-9483-D977F3B10DA3}"/>
              </a:ext>
            </a:extLst>
          </p:cNvPr>
          <p:cNvSpPr>
            <a:spLocks noGrp="1"/>
          </p:cNvSpPr>
          <p:nvPr>
            <p:ph type="title"/>
          </p:nvPr>
        </p:nvSpPr>
        <p:spPr/>
        <p:txBody>
          <a:bodyPr/>
          <a:lstStyle/>
          <a:p>
            <a:r>
              <a:rPr lang="en-US" altLang="zh-CN" dirty="0"/>
              <a:t>Thank you!</a:t>
            </a:r>
            <a:endParaRPr lang="zh-CN" altLang="en-US" dirty="0"/>
          </a:p>
        </p:txBody>
      </p:sp>
      <p:sp>
        <p:nvSpPr>
          <p:cNvPr id="3" name="文本占位符 2">
            <a:extLst>
              <a:ext uri="{FF2B5EF4-FFF2-40B4-BE49-F238E27FC236}">
                <a16:creationId xmlns:a16="http://schemas.microsoft.com/office/drawing/2014/main" id="{1CB3F3D2-C624-4443-AE92-A4386BA3DED7}"/>
              </a:ext>
            </a:extLst>
          </p:cNvPr>
          <p:cNvSpPr>
            <a:spLocks noGrp="1"/>
          </p:cNvSpPr>
          <p:nvPr>
            <p:ph type="body" idx="1"/>
          </p:nvPr>
        </p:nvSpPr>
        <p:spPr/>
        <p:txBody>
          <a:bodyPr/>
          <a:lstStyle/>
          <a:p>
            <a:r>
              <a:rPr lang="en-US" altLang="zh-CN" dirty="0"/>
              <a:t>Questions?</a:t>
            </a:r>
            <a:endParaRPr lang="zh-CN" altLang="en-US" dirty="0"/>
          </a:p>
        </p:txBody>
      </p:sp>
    </p:spTree>
    <p:extLst>
      <p:ext uri="{BB962C8B-B14F-4D97-AF65-F5344CB8AC3E}">
        <p14:creationId xmlns:p14="http://schemas.microsoft.com/office/powerpoint/2010/main" val="1886960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图片占位符 5" descr="动物的头&#10;&#10;低可信度描述已自动生成">
            <a:extLst>
              <a:ext uri="{FF2B5EF4-FFF2-40B4-BE49-F238E27FC236}">
                <a16:creationId xmlns:a16="http://schemas.microsoft.com/office/drawing/2014/main" id="{1E5F9192-9C32-430C-8202-8B4E86FE318B}"/>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9091" t="15468" b="7923"/>
          <a:stretch/>
        </p:blipFill>
        <p:spPr>
          <a:xfrm>
            <a:off x="0" y="10"/>
            <a:ext cx="12192000" cy="6857990"/>
          </a:xfrm>
          <a:prstGeom prst="rect">
            <a:avLst/>
          </a:prstGeom>
        </p:spPr>
      </p:pic>
      <p:sp>
        <p:nvSpPr>
          <p:cNvPr id="18" name="Rectangle 17">
            <a:extLst>
              <a:ext uri="{FF2B5EF4-FFF2-40B4-BE49-F238E27FC236}">
                <a16:creationId xmlns:a16="http://schemas.microsoft.com/office/drawing/2014/main" id="{2B1D4F77-A17C-43D7-B7FA-545148E4E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49206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矩形 4">
            <a:extLst>
              <a:ext uri="{FF2B5EF4-FFF2-40B4-BE49-F238E27FC236}">
                <a16:creationId xmlns:a16="http://schemas.microsoft.com/office/drawing/2014/main" id="{78692E90-FD1A-4E60-B997-903A5933D0BC}"/>
              </a:ext>
            </a:extLst>
          </p:cNvPr>
          <p:cNvSpPr/>
          <p:nvPr/>
        </p:nvSpPr>
        <p:spPr>
          <a:xfrm>
            <a:off x="7413812" y="242047"/>
            <a:ext cx="4482353" cy="60511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2409EEAB-FBC1-42AD-AEEA-E9C200DE5B86}"/>
              </a:ext>
            </a:extLst>
          </p:cNvPr>
          <p:cNvSpPr>
            <a:spLocks noGrp="1"/>
          </p:cNvSpPr>
          <p:nvPr>
            <p:ph type="title"/>
          </p:nvPr>
        </p:nvSpPr>
        <p:spPr>
          <a:xfrm>
            <a:off x="7749985" y="640263"/>
            <a:ext cx="3759240" cy="1344975"/>
          </a:xfrm>
        </p:spPr>
        <p:txBody>
          <a:bodyPr vert="horz" lIns="91440" tIns="45720" rIns="91440" bIns="45720" rtlCol="0" anchor="ctr">
            <a:normAutofit/>
          </a:bodyPr>
          <a:lstStyle/>
          <a:p>
            <a:r>
              <a:rPr lang="en-US" altLang="zh-CN" sz="4000" dirty="0"/>
              <a:t>What is Fractal Growth?</a:t>
            </a:r>
          </a:p>
        </p:txBody>
      </p:sp>
      <p:sp>
        <p:nvSpPr>
          <p:cNvPr id="4" name="文本占位符 3">
            <a:extLst>
              <a:ext uri="{FF2B5EF4-FFF2-40B4-BE49-F238E27FC236}">
                <a16:creationId xmlns:a16="http://schemas.microsoft.com/office/drawing/2014/main" id="{6DDC82F9-B594-410D-9A1D-96FC704B1283}"/>
              </a:ext>
            </a:extLst>
          </p:cNvPr>
          <p:cNvSpPr>
            <a:spLocks noGrp="1"/>
          </p:cNvSpPr>
          <p:nvPr>
            <p:ph type="body" sz="half" idx="2"/>
          </p:nvPr>
        </p:nvSpPr>
        <p:spPr>
          <a:xfrm>
            <a:off x="7749290" y="2121763"/>
            <a:ext cx="3764826" cy="3773010"/>
          </a:xfrm>
        </p:spPr>
        <p:txBody>
          <a:bodyPr vert="horz" lIns="91440" tIns="45720" rIns="91440" bIns="45720" rtlCol="0">
            <a:normAutofit/>
          </a:bodyPr>
          <a:lstStyle/>
          <a:p>
            <a:pPr marL="285750" indent="-285750">
              <a:buFont typeface="Arial" panose="020B0604020202020204" pitchFamily="34" charset="0"/>
              <a:buChar char="•"/>
            </a:pPr>
            <a:r>
              <a:rPr lang="en-US" altLang="zh-CN" sz="1800" dirty="0"/>
              <a:t>There are variety of complicated patterns in nature.</a:t>
            </a:r>
          </a:p>
          <a:p>
            <a:pPr marL="285750" indent="-285750">
              <a:buFont typeface="Arial" panose="020B0604020202020204" pitchFamily="34" charset="0"/>
              <a:buChar char="•"/>
            </a:pPr>
            <a:r>
              <a:rPr lang="en-US" altLang="zh-CN" sz="1800" dirty="0"/>
              <a:t>Reproducible by modelling with fractal growth model. </a:t>
            </a:r>
          </a:p>
          <a:p>
            <a:pPr marL="285750" indent="-285750">
              <a:buFont typeface="Arial" panose="020B0604020202020204" pitchFamily="34" charset="0"/>
              <a:buChar char="•"/>
            </a:pPr>
            <a:r>
              <a:rPr lang="en-US" altLang="zh-CN" sz="1800" dirty="0"/>
              <a:t>Fractal growth processes are a class of phenomena which produce self-similar, disordered objects in the course of development far from equilibrium</a:t>
            </a:r>
            <a:r>
              <a:rPr lang="en-US" altLang="zh-CN" sz="1800" baseline="30000" dirty="0"/>
              <a:t>1</a:t>
            </a:r>
            <a:r>
              <a:rPr lang="en-US" altLang="zh-CN" sz="1800" dirty="0"/>
              <a:t>. </a:t>
            </a:r>
          </a:p>
        </p:txBody>
      </p:sp>
      <p:sp>
        <p:nvSpPr>
          <p:cNvPr id="3" name="页脚占位符 2">
            <a:extLst>
              <a:ext uri="{FF2B5EF4-FFF2-40B4-BE49-F238E27FC236}">
                <a16:creationId xmlns:a16="http://schemas.microsoft.com/office/drawing/2014/main" id="{9F9CE16C-A3EF-448F-85B1-88CFB98AD572}"/>
              </a:ext>
            </a:extLst>
          </p:cNvPr>
          <p:cNvSpPr>
            <a:spLocks noGrp="1"/>
          </p:cNvSpPr>
          <p:nvPr>
            <p:ph type="ftr" sz="quarter" idx="11"/>
          </p:nvPr>
        </p:nvSpPr>
        <p:spPr>
          <a:xfrm>
            <a:off x="7572205" y="5738494"/>
            <a:ext cx="4114800" cy="365125"/>
          </a:xfrm>
        </p:spPr>
        <p:txBody>
          <a:bodyPr/>
          <a:lstStyle/>
          <a:p>
            <a:pPr algn="l"/>
            <a:r>
              <a:rPr lang="en-US" altLang="zh-CN" sz="900" dirty="0">
                <a:solidFill>
                  <a:schemeClr val="tx1">
                    <a:lumMod val="75000"/>
                    <a:lumOff val="25000"/>
                  </a:schemeClr>
                </a:solidFill>
              </a:rPr>
              <a:t>1. Leonard M. Sander. Fractal Growth Processes, pages 429–445. Springer New York, New York, NY, 2011. </a:t>
            </a:r>
            <a:endParaRPr lang="zh-CN" altLang="en-US" sz="900" dirty="0">
              <a:solidFill>
                <a:schemeClr val="tx1">
                  <a:lumMod val="75000"/>
                  <a:lumOff val="25000"/>
                </a:schemeClr>
              </a:solidFill>
            </a:endParaRPr>
          </a:p>
        </p:txBody>
      </p:sp>
    </p:spTree>
    <p:extLst>
      <p:ext uri="{BB962C8B-B14F-4D97-AF65-F5344CB8AC3E}">
        <p14:creationId xmlns:p14="http://schemas.microsoft.com/office/powerpoint/2010/main" val="1337122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表, 散点图&#10;&#10;描述已自动生成">
            <a:extLst>
              <a:ext uri="{FF2B5EF4-FFF2-40B4-BE49-F238E27FC236}">
                <a16:creationId xmlns:a16="http://schemas.microsoft.com/office/drawing/2014/main" id="{0CF6656E-F554-4C3C-999A-DED8D29C8605}"/>
              </a:ext>
            </a:extLst>
          </p:cNvPr>
          <p:cNvPicPr>
            <a:picLocks noChangeAspect="1"/>
          </p:cNvPicPr>
          <p:nvPr/>
        </p:nvPicPr>
        <p:blipFill rotWithShape="1">
          <a:blip r:embed="rId3">
            <a:extLst>
              <a:ext uri="{28A0092B-C50C-407E-A947-70E740481C1C}">
                <a14:useLocalDpi xmlns:a14="http://schemas.microsoft.com/office/drawing/2010/main" val="0"/>
              </a:ext>
            </a:extLst>
          </a:blip>
          <a:srcRect l="9258" r="8743"/>
          <a:stretch/>
        </p:blipFill>
        <p:spPr>
          <a:xfrm>
            <a:off x="4169964" y="1033069"/>
            <a:ext cx="3749040" cy="3429000"/>
          </a:xfrm>
          <a:prstGeom prst="rect">
            <a:avLst/>
          </a:prstGeom>
        </p:spPr>
      </p:pic>
      <p:pic>
        <p:nvPicPr>
          <p:cNvPr id="5" name="图片 4" descr="图片包含 背景图案&#10;&#10;描述已自动生成">
            <a:extLst>
              <a:ext uri="{FF2B5EF4-FFF2-40B4-BE49-F238E27FC236}">
                <a16:creationId xmlns:a16="http://schemas.microsoft.com/office/drawing/2014/main" id="{8BA3DB4C-CD11-4405-9C25-A710D52AE3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128" y="1033069"/>
            <a:ext cx="3325678" cy="3429000"/>
          </a:xfrm>
          <a:prstGeom prst="rect">
            <a:avLst/>
          </a:prstGeom>
        </p:spPr>
      </p:pic>
      <p:pic>
        <p:nvPicPr>
          <p:cNvPr id="7" name="图片 6" descr="图片包含 动物, 珊瑚, 游戏机&#10;&#10;描述已自动生成">
            <a:extLst>
              <a:ext uri="{FF2B5EF4-FFF2-40B4-BE49-F238E27FC236}">
                <a16:creationId xmlns:a16="http://schemas.microsoft.com/office/drawing/2014/main" id="{3CAFDC4B-A3CB-4112-9BB2-CAF51AB985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08162" y="1033069"/>
            <a:ext cx="3429000" cy="3429000"/>
          </a:xfrm>
          <a:prstGeom prst="rect">
            <a:avLst/>
          </a:prstGeom>
        </p:spPr>
      </p:pic>
      <p:sp>
        <p:nvSpPr>
          <p:cNvPr id="8" name="文本框 7">
            <a:extLst>
              <a:ext uri="{FF2B5EF4-FFF2-40B4-BE49-F238E27FC236}">
                <a16:creationId xmlns:a16="http://schemas.microsoft.com/office/drawing/2014/main" id="{D596ECE5-F156-45AC-A54B-B90168689F0D}"/>
              </a:ext>
            </a:extLst>
          </p:cNvPr>
          <p:cNvSpPr txBox="1"/>
          <p:nvPr/>
        </p:nvSpPr>
        <p:spPr>
          <a:xfrm>
            <a:off x="155128" y="4945487"/>
            <a:ext cx="3325678" cy="923330"/>
          </a:xfrm>
          <a:prstGeom prst="rect">
            <a:avLst/>
          </a:prstGeom>
          <a:noFill/>
        </p:spPr>
        <p:txBody>
          <a:bodyPr wrap="square" rtlCol="0">
            <a:spAutoFit/>
          </a:bodyPr>
          <a:lstStyle/>
          <a:p>
            <a:r>
              <a:rPr lang="en-US" altLang="zh-CN" b="1" i="1" dirty="0"/>
              <a:t>The Eden model</a:t>
            </a:r>
          </a:p>
          <a:p>
            <a:r>
              <a:rPr lang="en-US" altLang="zh-CN" dirty="0"/>
              <a:t>grow by random accumulation of material on their boundary </a:t>
            </a:r>
            <a:endParaRPr lang="zh-CN" altLang="en-US" dirty="0"/>
          </a:p>
        </p:txBody>
      </p:sp>
      <p:sp>
        <p:nvSpPr>
          <p:cNvPr id="15" name="文本框 14">
            <a:extLst>
              <a:ext uri="{FF2B5EF4-FFF2-40B4-BE49-F238E27FC236}">
                <a16:creationId xmlns:a16="http://schemas.microsoft.com/office/drawing/2014/main" id="{DB978869-E875-4095-9473-0FFF301A5234}"/>
              </a:ext>
            </a:extLst>
          </p:cNvPr>
          <p:cNvSpPr txBox="1"/>
          <p:nvPr/>
        </p:nvSpPr>
        <p:spPr>
          <a:xfrm>
            <a:off x="4169964" y="4945487"/>
            <a:ext cx="3749040" cy="923330"/>
          </a:xfrm>
          <a:prstGeom prst="rect">
            <a:avLst/>
          </a:prstGeom>
          <a:noFill/>
        </p:spPr>
        <p:txBody>
          <a:bodyPr wrap="square">
            <a:spAutoFit/>
          </a:bodyPr>
          <a:lstStyle/>
          <a:p>
            <a:r>
              <a:rPr lang="en-US" altLang="zh-CN" b="1" i="1" dirty="0"/>
              <a:t>The William and </a:t>
            </a:r>
            <a:r>
              <a:rPr lang="en-US" altLang="zh-CN" b="1" i="1" dirty="0" err="1"/>
              <a:t>Bjerknes</a:t>
            </a:r>
            <a:r>
              <a:rPr lang="en-US" altLang="zh-CN" b="1" i="1" dirty="0"/>
              <a:t> Model: </a:t>
            </a:r>
          </a:p>
          <a:p>
            <a:r>
              <a:rPr lang="en-US" altLang="zh-CN" dirty="0"/>
              <a:t>a stochastic model  simulating the spread of cancer cells. </a:t>
            </a:r>
            <a:endParaRPr lang="zh-CN" altLang="en-US" dirty="0"/>
          </a:p>
        </p:txBody>
      </p:sp>
      <p:sp>
        <p:nvSpPr>
          <p:cNvPr id="16" name="文本框 15">
            <a:extLst>
              <a:ext uri="{FF2B5EF4-FFF2-40B4-BE49-F238E27FC236}">
                <a16:creationId xmlns:a16="http://schemas.microsoft.com/office/drawing/2014/main" id="{89FE0B00-07AA-43DB-B6E9-87D2B49325E6}"/>
              </a:ext>
            </a:extLst>
          </p:cNvPr>
          <p:cNvSpPr txBox="1"/>
          <p:nvPr/>
        </p:nvSpPr>
        <p:spPr>
          <a:xfrm>
            <a:off x="8608162" y="4945487"/>
            <a:ext cx="3428999" cy="1754326"/>
          </a:xfrm>
          <a:prstGeom prst="rect">
            <a:avLst/>
          </a:prstGeom>
          <a:noFill/>
        </p:spPr>
        <p:txBody>
          <a:bodyPr wrap="square">
            <a:spAutoFit/>
          </a:bodyPr>
          <a:lstStyle/>
          <a:p>
            <a:r>
              <a:rPr lang="en-US" altLang="zh-CN" b="1" i="1" dirty="0"/>
              <a:t>The Ballistic aggregation models</a:t>
            </a:r>
          </a:p>
          <a:p>
            <a:r>
              <a:rPr lang="en-US" altLang="zh-CN" dirty="0"/>
              <a:t> allows particles to attach themselves to the aggregate if a neighboring lattice point is occupied</a:t>
            </a:r>
            <a:r>
              <a:rPr lang="en-US" altLang="zh-CN" baseline="30000" dirty="0"/>
              <a:t>1</a:t>
            </a:r>
            <a:endParaRPr lang="zh-CN" altLang="en-US" baseline="30000" dirty="0"/>
          </a:p>
        </p:txBody>
      </p:sp>
      <p:sp>
        <p:nvSpPr>
          <p:cNvPr id="17" name="标题 1">
            <a:extLst>
              <a:ext uri="{FF2B5EF4-FFF2-40B4-BE49-F238E27FC236}">
                <a16:creationId xmlns:a16="http://schemas.microsoft.com/office/drawing/2014/main" id="{3039879E-58A5-4A87-AE68-B72240781209}"/>
              </a:ext>
            </a:extLst>
          </p:cNvPr>
          <p:cNvSpPr txBox="1">
            <a:spLocks/>
          </p:cNvSpPr>
          <p:nvPr/>
        </p:nvSpPr>
        <p:spPr>
          <a:xfrm>
            <a:off x="154838" y="15818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Such as …</a:t>
            </a:r>
            <a:endParaRPr lang="zh-CN" altLang="en-US" dirty="0"/>
          </a:p>
        </p:txBody>
      </p:sp>
      <p:sp>
        <p:nvSpPr>
          <p:cNvPr id="10" name="文本框 9">
            <a:extLst>
              <a:ext uri="{FF2B5EF4-FFF2-40B4-BE49-F238E27FC236}">
                <a16:creationId xmlns:a16="http://schemas.microsoft.com/office/drawing/2014/main" id="{7CA2C24F-E375-4031-ADC3-3921DECAC025}"/>
              </a:ext>
            </a:extLst>
          </p:cNvPr>
          <p:cNvSpPr txBox="1"/>
          <p:nvPr/>
        </p:nvSpPr>
        <p:spPr>
          <a:xfrm>
            <a:off x="89647" y="6500836"/>
            <a:ext cx="6145306" cy="247760"/>
          </a:xfrm>
          <a:prstGeom prst="rect">
            <a:avLst/>
          </a:prstGeom>
          <a:noFill/>
        </p:spPr>
        <p:txBody>
          <a:bodyPr wrap="square">
            <a:spAutoFit/>
          </a:bodyPr>
          <a:lstStyle/>
          <a:p>
            <a:pPr marL="0" indent="0">
              <a:lnSpc>
                <a:spcPct val="120000"/>
              </a:lnSpc>
              <a:buNone/>
            </a:pPr>
            <a:r>
              <a:rPr lang="en-US" altLang="zh-CN" sz="900" dirty="0"/>
              <a:t>1. Ballistic Aggregation Models, pages 121–141. Springer New York, New York, NY, 2008. </a:t>
            </a:r>
          </a:p>
        </p:txBody>
      </p:sp>
    </p:spTree>
    <p:extLst>
      <p:ext uri="{BB962C8B-B14F-4D97-AF65-F5344CB8AC3E}">
        <p14:creationId xmlns:p14="http://schemas.microsoft.com/office/powerpoint/2010/main" val="2671689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AE986-9E36-4A27-9CA8-06FAF201F137}"/>
              </a:ext>
            </a:extLst>
          </p:cNvPr>
          <p:cNvSpPr>
            <a:spLocks noGrp="1"/>
          </p:cNvSpPr>
          <p:nvPr>
            <p:ph type="title"/>
          </p:nvPr>
        </p:nvSpPr>
        <p:spPr/>
        <p:txBody>
          <a:bodyPr/>
          <a:lstStyle/>
          <a:p>
            <a:r>
              <a:rPr lang="en-US" altLang="zh-CN" dirty="0"/>
              <a:t>Previous Work</a:t>
            </a:r>
            <a:endParaRPr lang="zh-CN" altLang="en-US" dirty="0"/>
          </a:p>
        </p:txBody>
      </p:sp>
      <p:sp>
        <p:nvSpPr>
          <p:cNvPr id="3" name="内容占位符 2">
            <a:extLst>
              <a:ext uri="{FF2B5EF4-FFF2-40B4-BE49-F238E27FC236}">
                <a16:creationId xmlns:a16="http://schemas.microsoft.com/office/drawing/2014/main" id="{E55292B6-BEEE-4DB0-A2E7-440A51B4CDEB}"/>
              </a:ext>
            </a:extLst>
          </p:cNvPr>
          <p:cNvSpPr>
            <a:spLocks noGrp="1"/>
          </p:cNvSpPr>
          <p:nvPr>
            <p:ph idx="1"/>
          </p:nvPr>
        </p:nvSpPr>
        <p:spPr>
          <a:xfrm>
            <a:off x="838200" y="1613647"/>
            <a:ext cx="10515600" cy="4016654"/>
          </a:xfrm>
        </p:spPr>
        <p:txBody>
          <a:bodyPr>
            <a:noAutofit/>
          </a:bodyPr>
          <a:lstStyle/>
          <a:p>
            <a:pPr marL="0" indent="0">
              <a:lnSpc>
                <a:spcPct val="120000"/>
              </a:lnSpc>
              <a:buNone/>
            </a:pPr>
            <a:r>
              <a:rPr lang="en-US" altLang="zh-CN" sz="2100" dirty="0"/>
              <a:t>The initial model of diffusion-limited aggregation was proposed by Witten and Sander in 1983</a:t>
            </a:r>
            <a:r>
              <a:rPr lang="en-US" altLang="zh-CN" sz="2100" baseline="30000" dirty="0"/>
              <a:t>1</a:t>
            </a:r>
            <a:r>
              <a:rPr lang="en-US" altLang="zh-CN" sz="2100" dirty="0"/>
              <a:t>. Studies following this fundamental paper can be categorized into several ways:</a:t>
            </a:r>
          </a:p>
          <a:p>
            <a:pPr>
              <a:lnSpc>
                <a:spcPct val="120000"/>
              </a:lnSpc>
            </a:pPr>
            <a:r>
              <a:rPr lang="en-US" altLang="zh-CN" sz="2100" dirty="0"/>
              <a:t>Simulation on certain particles or substances using this model, such as lead dendrites</a:t>
            </a:r>
            <a:r>
              <a:rPr lang="en-US" altLang="zh-CN" sz="2100" baseline="30000" dirty="0"/>
              <a:t>2</a:t>
            </a:r>
            <a:r>
              <a:rPr lang="en-US" altLang="zh-CN" sz="2100" dirty="0"/>
              <a:t>.</a:t>
            </a:r>
          </a:p>
          <a:p>
            <a:pPr>
              <a:lnSpc>
                <a:spcPct val="120000"/>
              </a:lnSpc>
            </a:pPr>
            <a:r>
              <a:rPr lang="en-US" altLang="zh-CN" sz="2100" dirty="0"/>
              <a:t>Simulation of the diffusion-limited aggregation model on different surfaces, like a curved surface</a:t>
            </a:r>
            <a:r>
              <a:rPr lang="en-US" altLang="zh-CN" sz="2100" baseline="30000" dirty="0"/>
              <a:t>3</a:t>
            </a:r>
            <a:r>
              <a:rPr lang="en-US" altLang="zh-CN" sz="2100" dirty="0"/>
              <a:t>.</a:t>
            </a:r>
          </a:p>
          <a:p>
            <a:pPr>
              <a:lnSpc>
                <a:spcPct val="120000"/>
              </a:lnSpc>
            </a:pPr>
            <a:r>
              <a:rPr lang="en-US" altLang="zh-CN" sz="2100" dirty="0"/>
              <a:t>DLA model in multi-dimensions, such as in three dimensions</a:t>
            </a:r>
            <a:r>
              <a:rPr lang="en-US" altLang="zh-CN" sz="2100" baseline="30000" dirty="0"/>
              <a:t>4</a:t>
            </a:r>
            <a:r>
              <a:rPr lang="en-US" altLang="zh-CN" sz="2100" dirty="0"/>
              <a:t>.</a:t>
            </a:r>
            <a:endParaRPr lang="en-US" altLang="zh-CN" sz="2100" baseline="30000" dirty="0"/>
          </a:p>
          <a:p>
            <a:pPr>
              <a:lnSpc>
                <a:spcPct val="120000"/>
              </a:lnSpc>
            </a:pPr>
            <a:r>
              <a:rPr lang="en-US" altLang="zh-CN" sz="2100" dirty="0"/>
              <a:t>Investigating some scaling characteristics of the model</a:t>
            </a:r>
            <a:r>
              <a:rPr lang="en-US" altLang="zh-CN" sz="2100" baseline="30000" dirty="0"/>
              <a:t>5</a:t>
            </a:r>
            <a:r>
              <a:rPr lang="en-US" altLang="zh-CN" sz="2100" dirty="0"/>
              <a:t>.</a:t>
            </a:r>
            <a:endParaRPr lang="zh-CN" altLang="en-US" sz="2100" dirty="0"/>
          </a:p>
        </p:txBody>
      </p:sp>
      <p:sp>
        <p:nvSpPr>
          <p:cNvPr id="5" name="文本框 4">
            <a:extLst>
              <a:ext uri="{FF2B5EF4-FFF2-40B4-BE49-F238E27FC236}">
                <a16:creationId xmlns:a16="http://schemas.microsoft.com/office/drawing/2014/main" id="{3F70B26E-2F5E-4E6D-B40B-51D54E91C2FE}"/>
              </a:ext>
            </a:extLst>
          </p:cNvPr>
          <p:cNvSpPr txBox="1"/>
          <p:nvPr/>
        </p:nvSpPr>
        <p:spPr>
          <a:xfrm>
            <a:off x="838200" y="5630301"/>
            <a:ext cx="10582835" cy="1411156"/>
          </a:xfrm>
          <a:prstGeom prst="rect">
            <a:avLst/>
          </a:prstGeom>
          <a:noFill/>
        </p:spPr>
        <p:txBody>
          <a:bodyPr wrap="square">
            <a:spAutoFit/>
          </a:bodyPr>
          <a:lstStyle/>
          <a:p>
            <a:pPr marL="228600" indent="-228600">
              <a:lnSpc>
                <a:spcPct val="120000"/>
              </a:lnSpc>
              <a:buAutoNum type="arabicPeriod"/>
            </a:pPr>
            <a:r>
              <a:rPr lang="en-US" altLang="zh-CN" sz="900" dirty="0"/>
              <a:t>T. A. Witten and L. M. Sander. Diffusion-limited aggregation. Phys. Rev. B, 27:5686–5697, May 1983.</a:t>
            </a:r>
          </a:p>
          <a:p>
            <a:pPr marL="228600" indent="-228600">
              <a:lnSpc>
                <a:spcPct val="120000"/>
              </a:lnSpc>
              <a:buAutoNum type="arabicPeriod"/>
            </a:pPr>
            <a:r>
              <a:rPr lang="en-US" altLang="zh-CN" sz="900" dirty="0"/>
              <a:t>M. Abdel </a:t>
            </a:r>
            <a:r>
              <a:rPr lang="en-US" altLang="zh-CN" sz="900" dirty="0" err="1"/>
              <a:t>Baki</a:t>
            </a:r>
            <a:r>
              <a:rPr lang="en-US" altLang="zh-CN" sz="900" dirty="0"/>
              <a:t> and L. </a:t>
            </a:r>
            <a:r>
              <a:rPr lang="en-US" altLang="zh-CN" sz="900" dirty="0" err="1"/>
              <a:t>Badr</a:t>
            </a:r>
            <a:r>
              <a:rPr lang="en-US" altLang="zh-CN" sz="900" dirty="0"/>
              <a:t>. Electroless, diffusion limited aggregation of lead dendrites. Chaos, Solitons &amp; Fractals, 143:110586, 2021. </a:t>
            </a:r>
          </a:p>
          <a:p>
            <a:pPr marL="228600" indent="-228600">
              <a:lnSpc>
                <a:spcPct val="120000"/>
              </a:lnSpc>
              <a:buAutoNum type="arabicPeriod"/>
            </a:pPr>
            <a:r>
              <a:rPr lang="en-US" altLang="zh-CN" sz="900" dirty="0" err="1"/>
              <a:t>Jaehyuk</a:t>
            </a:r>
            <a:r>
              <a:rPr lang="en-US" altLang="zh-CN" sz="900" dirty="0"/>
              <a:t> Choi, Darren Crowdy, and Martin </a:t>
            </a:r>
            <a:r>
              <a:rPr lang="en-US" altLang="zh-CN" sz="900" dirty="0" err="1"/>
              <a:t>Bazant</a:t>
            </a:r>
            <a:r>
              <a:rPr lang="en-US" altLang="zh-CN" sz="900" dirty="0"/>
              <a:t>. Diffusion-limited aggregation on curved surfaces. EPL, 91, 03 2010. </a:t>
            </a:r>
          </a:p>
          <a:p>
            <a:pPr marL="228600" indent="-228600">
              <a:lnSpc>
                <a:spcPct val="120000"/>
              </a:lnSpc>
              <a:buAutoNum type="arabicPeriod"/>
            </a:pPr>
            <a:r>
              <a:rPr lang="en-US" altLang="zh-CN" sz="900" dirty="0"/>
              <a:t>L. M. Sander, Z. M. Cheng, and Roy Richter. Diffusion-limited aggregation in three dimensions. Phys. Rev. B, 28:6394–6396, Dec 1983. </a:t>
            </a:r>
          </a:p>
          <a:p>
            <a:pPr marL="228600" indent="-228600">
              <a:lnSpc>
                <a:spcPct val="120000"/>
              </a:lnSpc>
              <a:buAutoNum type="arabicPeriod"/>
            </a:pPr>
            <a:r>
              <a:rPr lang="en-US" altLang="zh-CN" sz="900" dirty="0"/>
              <a:t>Isadora R. Nogueira, </a:t>
            </a:r>
            <a:r>
              <a:rPr lang="en-US" altLang="zh-CN" sz="900" dirty="0" err="1"/>
              <a:t>Sidiney</a:t>
            </a:r>
            <a:r>
              <a:rPr lang="en-US" altLang="zh-CN" sz="900" dirty="0"/>
              <a:t> G. Alves, and Silvio C. Ferreira. Scaling laws in the diffusion limited aggregation of persistent random walkers. </a:t>
            </a:r>
            <a:r>
              <a:rPr lang="en-US" altLang="zh-CN" sz="900" dirty="0" err="1"/>
              <a:t>Physica</a:t>
            </a:r>
            <a:r>
              <a:rPr lang="en-US" altLang="zh-CN" sz="900" dirty="0"/>
              <a:t> A: Statistical Mechanics and its Applications, 390(23):4087–4094, 2011</a:t>
            </a:r>
          </a:p>
          <a:p>
            <a:pPr marL="228600" indent="-228600">
              <a:lnSpc>
                <a:spcPct val="120000"/>
              </a:lnSpc>
              <a:buAutoNum type="arabicPeriod"/>
            </a:pPr>
            <a:endParaRPr lang="en-US" altLang="zh-CN" sz="900" dirty="0"/>
          </a:p>
          <a:p>
            <a:pPr marL="228600" indent="-228600">
              <a:lnSpc>
                <a:spcPct val="120000"/>
              </a:lnSpc>
              <a:buAutoNum type="arabicPeriod"/>
            </a:pPr>
            <a:endParaRPr lang="en-US" altLang="zh-CN" sz="900" dirty="0"/>
          </a:p>
        </p:txBody>
      </p:sp>
    </p:spTree>
    <p:extLst>
      <p:ext uri="{BB962C8B-B14F-4D97-AF65-F5344CB8AC3E}">
        <p14:creationId xmlns:p14="http://schemas.microsoft.com/office/powerpoint/2010/main" val="1148831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029BC8-EAD4-4AF0-8D65-E24BE1DC45E2}"/>
              </a:ext>
            </a:extLst>
          </p:cNvPr>
          <p:cNvSpPr>
            <a:spLocks noGrp="1"/>
          </p:cNvSpPr>
          <p:nvPr>
            <p:ph type="title"/>
          </p:nvPr>
        </p:nvSpPr>
        <p:spPr/>
        <p:txBody>
          <a:bodyPr/>
          <a:lstStyle/>
          <a:p>
            <a:r>
              <a:rPr lang="en-US" altLang="zh-CN" dirty="0"/>
              <a:t>Contents</a:t>
            </a:r>
            <a:endParaRPr lang="zh-CN" altLang="en-US" dirty="0"/>
          </a:p>
        </p:txBody>
      </p:sp>
      <p:sp>
        <p:nvSpPr>
          <p:cNvPr id="3" name="内容占位符 2">
            <a:extLst>
              <a:ext uri="{FF2B5EF4-FFF2-40B4-BE49-F238E27FC236}">
                <a16:creationId xmlns:a16="http://schemas.microsoft.com/office/drawing/2014/main" id="{3E7AC296-18FE-4F43-B939-54EDB7F21B34}"/>
              </a:ext>
            </a:extLst>
          </p:cNvPr>
          <p:cNvSpPr>
            <a:spLocks noGrp="1"/>
          </p:cNvSpPr>
          <p:nvPr>
            <p:ph idx="1"/>
          </p:nvPr>
        </p:nvSpPr>
        <p:spPr/>
        <p:txBody>
          <a:bodyPr/>
          <a:lstStyle/>
          <a:p>
            <a:pPr>
              <a:lnSpc>
                <a:spcPct val="150000"/>
              </a:lnSpc>
            </a:pPr>
            <a:r>
              <a:rPr lang="en-US" altLang="zh-CN" dirty="0">
                <a:solidFill>
                  <a:schemeClr val="bg2">
                    <a:lumMod val="90000"/>
                  </a:schemeClr>
                </a:solidFill>
              </a:rPr>
              <a:t>Introduction</a:t>
            </a:r>
          </a:p>
          <a:p>
            <a:pPr>
              <a:lnSpc>
                <a:spcPct val="150000"/>
              </a:lnSpc>
            </a:pPr>
            <a:r>
              <a:rPr lang="en-US" altLang="zh-CN" dirty="0"/>
              <a:t>Model</a:t>
            </a:r>
          </a:p>
          <a:p>
            <a:pPr lvl="1">
              <a:lnSpc>
                <a:spcPct val="150000"/>
              </a:lnSpc>
            </a:pPr>
            <a:r>
              <a:rPr lang="en-US" altLang="zh-CN" dirty="0"/>
              <a:t>On-Lattice Rules</a:t>
            </a:r>
          </a:p>
          <a:p>
            <a:pPr lvl="1">
              <a:lnSpc>
                <a:spcPct val="150000"/>
              </a:lnSpc>
            </a:pPr>
            <a:r>
              <a:rPr lang="en-US" altLang="zh-CN" dirty="0">
                <a:solidFill>
                  <a:schemeClr val="bg2">
                    <a:lumMod val="90000"/>
                  </a:schemeClr>
                </a:solidFill>
              </a:rPr>
              <a:t>Off-lattice rules</a:t>
            </a:r>
          </a:p>
          <a:p>
            <a:pPr>
              <a:lnSpc>
                <a:spcPct val="150000"/>
              </a:lnSpc>
            </a:pPr>
            <a:r>
              <a:rPr lang="en-US" altLang="zh-CN" dirty="0">
                <a:solidFill>
                  <a:schemeClr val="bg2">
                    <a:lumMod val="90000"/>
                  </a:schemeClr>
                </a:solidFill>
              </a:rPr>
              <a:t>Result</a:t>
            </a:r>
            <a:endParaRPr lang="zh-CN" altLang="en-US" dirty="0">
              <a:solidFill>
                <a:schemeClr val="bg2">
                  <a:lumMod val="90000"/>
                </a:schemeClr>
              </a:solidFill>
            </a:endParaRPr>
          </a:p>
        </p:txBody>
      </p:sp>
    </p:spTree>
    <p:extLst>
      <p:ext uri="{BB962C8B-B14F-4D97-AF65-F5344CB8AC3E}">
        <p14:creationId xmlns:p14="http://schemas.microsoft.com/office/powerpoint/2010/main" val="826606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62695236-D95D-443C-BCE6-B5730BBD8115}"/>
              </a:ext>
            </a:extLst>
          </p:cNvPr>
          <p:cNvSpPr>
            <a:spLocks noGrp="1"/>
          </p:cNvSpPr>
          <p:nvPr>
            <p:ph type="title"/>
          </p:nvPr>
        </p:nvSpPr>
        <p:spPr>
          <a:xfrm>
            <a:off x="838200" y="365125"/>
            <a:ext cx="10515600" cy="1306443"/>
          </a:xfrm>
        </p:spPr>
        <p:txBody>
          <a:bodyPr>
            <a:normAutofit/>
          </a:bodyPr>
          <a:lstStyle/>
          <a:p>
            <a:r>
              <a:rPr lang="en-US" altLang="zh-CN" sz="4000" dirty="0"/>
              <a:t>On-Lattice Rules</a:t>
            </a:r>
            <a:endParaRPr lang="zh-CN" altLang="en-US" sz="4000"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6168E6C-72DF-49ED-9281-3A0B6A18877D}"/>
                  </a:ext>
                </a:extLst>
              </p:cNvPr>
              <p:cNvSpPr>
                <a:spLocks noGrp="1"/>
              </p:cNvSpPr>
              <p:nvPr>
                <p:ph idx="1"/>
              </p:nvPr>
            </p:nvSpPr>
            <p:spPr>
              <a:xfrm>
                <a:off x="838200" y="1825625"/>
                <a:ext cx="4152774" cy="4303464"/>
              </a:xfrm>
            </p:spPr>
            <p:txBody>
              <a:bodyPr>
                <a:normAutofit/>
              </a:bodyPr>
              <a:lstStyle/>
              <a:p>
                <a:pPr marL="0" indent="0">
                  <a:buNone/>
                </a:pPr>
                <a:r>
                  <a:rPr lang="en-US" altLang="zh-CN" sz="1700" dirty="0"/>
                  <a:t>First set of rules is for on-lattice simulation of DLA model, and it is described in Witten and Sander’s paper</a:t>
                </a:r>
                <a:r>
                  <a:rPr lang="en-US" altLang="zh-CN" sz="1700" baseline="30000" dirty="0"/>
                  <a:t>1</a:t>
                </a:r>
                <a:r>
                  <a:rPr lang="en-US" altLang="zh-CN" sz="1700" dirty="0"/>
                  <a:t>. </a:t>
                </a:r>
              </a:p>
              <a:p>
                <a:r>
                  <a:rPr lang="en-US" altLang="zh-CN" sz="1700" dirty="0"/>
                  <a:t>Initially, the 2D lattice L is initialized with a cluster containing one particle in the center of the lattice.</a:t>
                </a:r>
              </a:p>
              <a:p>
                <a:r>
                  <a:rPr lang="en-US" altLang="zh-CN" sz="1700" dirty="0"/>
                  <a:t>[Repeated] Launch a random particle at a circle of radius </a:t>
                </a:r>
                <a14:m>
                  <m:oMath xmlns:m="http://schemas.openxmlformats.org/officeDocument/2006/math">
                    <m:sSub>
                      <m:sSubPr>
                        <m:ctrlPr>
                          <a:rPr lang="en-US" altLang="zh-CN" sz="1700" b="0" i="1">
                            <a:latin typeface="Cambria Math" panose="02040503050406030204" pitchFamily="18" charset="0"/>
                          </a:rPr>
                        </m:ctrlPr>
                      </m:sSubPr>
                      <m:e>
                        <m:r>
                          <a:rPr lang="en-US" altLang="zh-CN" sz="1700" i="1">
                            <a:latin typeface="Cambria Math" panose="02040503050406030204" pitchFamily="18" charset="0"/>
                          </a:rPr>
                          <m:t>𝑟</m:t>
                        </m:r>
                      </m:e>
                      <m:sub>
                        <m:r>
                          <a:rPr lang="en-US" altLang="zh-CN" sz="1700" i="1">
                            <a:latin typeface="Cambria Math" panose="02040503050406030204" pitchFamily="18" charset="0"/>
                          </a:rPr>
                          <m:t>𝑙𝑎𝑢𝑛𝑐h</m:t>
                        </m:r>
                      </m:sub>
                    </m:sSub>
                  </m:oMath>
                </a14:m>
                <a:r>
                  <a:rPr lang="en-US" altLang="zh-CN" sz="1700" dirty="0"/>
                  <a:t> which is larger than the largest distance from the seed of a particle belonging to the cluster </a:t>
                </a:r>
                <a14:m>
                  <m:oMath xmlns:m="http://schemas.openxmlformats.org/officeDocument/2006/math">
                    <m:sSub>
                      <m:sSubPr>
                        <m:ctrlPr>
                          <a:rPr lang="en-US" altLang="zh-CN" sz="1700" b="0" i="1">
                            <a:latin typeface="Cambria Math" panose="02040503050406030204" pitchFamily="18" charset="0"/>
                          </a:rPr>
                        </m:ctrlPr>
                      </m:sSubPr>
                      <m:e>
                        <m:r>
                          <m:rPr>
                            <m:nor/>
                          </m:rPr>
                          <a:rPr lang="en-US" altLang="zh-CN" sz="1700" i="0">
                            <a:latin typeface="Cambria Math" panose="02040503050406030204" pitchFamily="18" charset="0"/>
                          </a:rPr>
                          <m:t>r</m:t>
                        </m:r>
                      </m:e>
                      <m:sub>
                        <m:r>
                          <a:rPr lang="en-US" altLang="zh-CN" sz="1700" b="0" i="1">
                            <a:latin typeface="Cambria Math" panose="02040503050406030204" pitchFamily="18" charset="0"/>
                          </a:rPr>
                          <m:t>𝑙𝑎𝑢𝑛𝑐h</m:t>
                        </m:r>
                      </m:sub>
                    </m:sSub>
                    <m:r>
                      <m:rPr>
                        <m:nor/>
                      </m:rPr>
                      <a:rPr lang="en-US" altLang="zh-CN" sz="1700" i="0">
                        <a:latin typeface="Cambria Math" panose="02040503050406030204" pitchFamily="18" charset="0"/>
                      </a:rPr>
                      <m:t>= </m:t>
                    </m:r>
                    <m:sSub>
                      <m:sSubPr>
                        <m:ctrlPr>
                          <a:rPr lang="en-US" altLang="zh-CN" sz="1700" b="0" i="1">
                            <a:latin typeface="Cambria Math" panose="02040503050406030204" pitchFamily="18" charset="0"/>
                          </a:rPr>
                        </m:ctrlPr>
                      </m:sSubPr>
                      <m:e>
                        <m:r>
                          <a:rPr lang="en-US" altLang="zh-CN" sz="1700" b="0" i="1">
                            <a:latin typeface="Cambria Math" panose="02040503050406030204" pitchFamily="18" charset="0"/>
                          </a:rPr>
                          <m:t>𝑟</m:t>
                        </m:r>
                      </m:e>
                      <m:sub>
                        <m:r>
                          <a:rPr lang="en-US" altLang="zh-CN" sz="1700" b="0" i="1">
                            <a:latin typeface="Cambria Math" panose="02040503050406030204" pitchFamily="18" charset="0"/>
                          </a:rPr>
                          <m:t>𝑎𝑔𝑔𝑟</m:t>
                        </m:r>
                      </m:sub>
                    </m:sSub>
                    <m:r>
                      <m:rPr>
                        <m:nor/>
                      </m:rPr>
                      <a:rPr lang="en-US" altLang="zh-CN" sz="1700" i="0">
                        <a:latin typeface="Cambria Math" panose="02040503050406030204" pitchFamily="18" charset="0"/>
                      </a:rPr>
                      <m:t>+ 2</m:t>
                    </m:r>
                  </m:oMath>
                </a14:m>
                <a:r>
                  <a:rPr lang="en-US" altLang="zh-CN" sz="1700" dirty="0"/>
                  <a:t>.</a:t>
                </a:r>
              </a:p>
              <a:p>
                <a:r>
                  <a:rPr lang="en-US" altLang="zh-CN" sz="1700" dirty="0"/>
                  <a:t>[Repeated] Undergo a random walk steps with each step being UP, DOWN, LEFT, RIGHT with equal probability</a:t>
                </a:r>
                <a:r>
                  <a:rPr lang="en-US" altLang="zh-CN" sz="1700" baseline="30000" dirty="0"/>
                  <a:t>2</a:t>
                </a:r>
                <a:r>
                  <a:rPr lang="en-US" altLang="zh-CN" sz="1700" dirty="0"/>
                  <a:t>.</a:t>
                </a:r>
                <a:endParaRPr lang="zh-CN" altLang="en-US" sz="1700" dirty="0"/>
              </a:p>
            </p:txBody>
          </p:sp>
        </mc:Choice>
        <mc:Fallback>
          <p:sp>
            <p:nvSpPr>
              <p:cNvPr id="3" name="内容占位符 2">
                <a:extLst>
                  <a:ext uri="{FF2B5EF4-FFF2-40B4-BE49-F238E27FC236}">
                    <a16:creationId xmlns:a16="http://schemas.microsoft.com/office/drawing/2014/main" id="{16168E6C-72DF-49ED-9281-3A0B6A18877D}"/>
                  </a:ext>
                </a:extLst>
              </p:cNvPr>
              <p:cNvSpPr>
                <a:spLocks noGrp="1" noRot="1" noChangeAspect="1" noMove="1" noResize="1" noEditPoints="1" noAdjustHandles="1" noChangeArrowheads="1" noChangeShapeType="1" noTextEdit="1"/>
              </p:cNvSpPr>
              <p:nvPr>
                <p:ph idx="1"/>
              </p:nvPr>
            </p:nvSpPr>
            <p:spPr>
              <a:xfrm>
                <a:off x="838200" y="1825625"/>
                <a:ext cx="4152774" cy="4303464"/>
              </a:xfrm>
              <a:blipFill>
                <a:blip r:embed="rId3"/>
                <a:stretch>
                  <a:fillRect l="-1220" t="-882" r="-1829"/>
                </a:stretch>
              </a:blipFill>
            </p:spPr>
            <p:txBody>
              <a:bodyPr/>
              <a:lstStyle/>
              <a:p>
                <a:r>
                  <a:rPr lang="en-US">
                    <a:noFill/>
                  </a:rPr>
                  <a:t> </a:t>
                </a:r>
              </a:p>
            </p:txBody>
          </p:sp>
        </mc:Fallback>
      </mc:AlternateContent>
      <p:sp>
        <p:nvSpPr>
          <p:cNvPr id="7" name="文本框 6">
            <a:extLst>
              <a:ext uri="{FF2B5EF4-FFF2-40B4-BE49-F238E27FC236}">
                <a16:creationId xmlns:a16="http://schemas.microsoft.com/office/drawing/2014/main" id="{99C2FCA3-9F79-43C4-BFAC-A67195200AFD}"/>
              </a:ext>
            </a:extLst>
          </p:cNvPr>
          <p:cNvSpPr txBox="1"/>
          <p:nvPr/>
        </p:nvSpPr>
        <p:spPr>
          <a:xfrm>
            <a:off x="838200" y="5923806"/>
            <a:ext cx="6170298" cy="580159"/>
          </a:xfrm>
          <a:prstGeom prst="rect">
            <a:avLst/>
          </a:prstGeom>
          <a:noFill/>
        </p:spPr>
        <p:txBody>
          <a:bodyPr wrap="square">
            <a:spAutoFit/>
          </a:bodyPr>
          <a:lstStyle/>
          <a:p>
            <a:pPr marL="342900" indent="-342900">
              <a:lnSpc>
                <a:spcPct val="120000"/>
              </a:lnSpc>
              <a:buFont typeface="+mj-lt"/>
              <a:buAutoNum type="arabicPeriod"/>
            </a:pPr>
            <a:r>
              <a:rPr lang="en-US" altLang="zh-CN" sz="900" dirty="0"/>
              <a:t>T. A. Witten and L. M. Sander. Diffusion-limited aggregation. Phys. Rev. B, 27:5686–5697, May 1983.</a:t>
            </a:r>
          </a:p>
          <a:p>
            <a:pPr marL="342900" indent="-342900">
              <a:lnSpc>
                <a:spcPct val="120000"/>
              </a:lnSpc>
              <a:buFont typeface="+mj-lt"/>
              <a:buAutoNum type="arabicPeriod"/>
            </a:pPr>
            <a:r>
              <a:rPr lang="en-US" altLang="zh-CN" sz="900" dirty="0"/>
              <a:t>Harvey Gould, Jan </a:t>
            </a:r>
            <a:r>
              <a:rPr lang="en-US" altLang="zh-CN" sz="900" dirty="0" err="1"/>
              <a:t>Tobochnik</a:t>
            </a:r>
            <a:r>
              <a:rPr lang="en-US" altLang="zh-CN" sz="900" dirty="0"/>
              <a:t>, and Don E. Harrison. An introduction to computer simulation methods: Applications to physical systems, part 1 and part 2. Computers in Physics, 2(1):90–91, 1988. </a:t>
            </a:r>
          </a:p>
        </p:txBody>
      </p:sp>
      <p:pic>
        <p:nvPicPr>
          <p:cNvPr id="8" name="图片 7" descr="图示&#10;&#10;描述已自动生成">
            <a:extLst>
              <a:ext uri="{FF2B5EF4-FFF2-40B4-BE49-F238E27FC236}">
                <a16:creationId xmlns:a16="http://schemas.microsoft.com/office/drawing/2014/main" id="{9A006E8A-978A-4AA6-A2A3-B7AB31698D9E}"/>
              </a:ext>
            </a:extLst>
          </p:cNvPr>
          <p:cNvPicPr>
            <a:picLocks noChangeAspect="1"/>
          </p:cNvPicPr>
          <p:nvPr/>
        </p:nvPicPr>
        <p:blipFill rotWithShape="1">
          <a:blip r:embed="rId4">
            <a:extLst>
              <a:ext uri="{28A0092B-C50C-407E-A947-70E740481C1C}">
                <a14:useLocalDpi xmlns:a14="http://schemas.microsoft.com/office/drawing/2010/main" val="0"/>
              </a:ext>
            </a:extLst>
          </a:blip>
          <a:srcRect t="3033" b="3702"/>
          <a:stretch/>
        </p:blipFill>
        <p:spPr>
          <a:xfrm>
            <a:off x="5961529" y="921500"/>
            <a:ext cx="6076062" cy="5002306"/>
          </a:xfrm>
          <a:prstGeom prst="rect">
            <a:avLst/>
          </a:prstGeom>
        </p:spPr>
      </p:pic>
    </p:spTree>
    <p:extLst>
      <p:ext uri="{BB962C8B-B14F-4D97-AF65-F5344CB8AC3E}">
        <p14:creationId xmlns:p14="http://schemas.microsoft.com/office/powerpoint/2010/main" val="755566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2587ECF-85E9-4393-9D87-8EB6F3F6C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6168E6C-72DF-49ED-9281-3A0B6A18877D}"/>
                  </a:ext>
                </a:extLst>
              </p:cNvPr>
              <p:cNvSpPr>
                <a:spLocks noGrp="1"/>
              </p:cNvSpPr>
              <p:nvPr>
                <p:ph idx="1"/>
              </p:nvPr>
            </p:nvSpPr>
            <p:spPr>
              <a:xfrm>
                <a:off x="838199" y="1671568"/>
                <a:ext cx="4961710" cy="4734943"/>
              </a:xfrm>
            </p:spPr>
            <p:txBody>
              <a:bodyPr>
                <a:normAutofit/>
              </a:bodyPr>
              <a:lstStyle/>
              <a:p>
                <a:r>
                  <a:rPr lang="en-US" altLang="zh-CN" sz="2000" dirty="0"/>
                  <a:t>[Repeated] The trajectory is stopped whenever the following happens:</a:t>
                </a:r>
              </a:p>
              <a:p>
                <a:pPr lvl="1"/>
                <a:r>
                  <a:rPr lang="en-US" altLang="zh-CN" sz="2000" dirty="0"/>
                  <a:t>The random walk particle sticks to the cluster when it arrives at a perimeter site of the cluster (The UP, DOWN, LEFT, RIGHT site of random walker is nearest neighbor of site which already belongs to cluster)</a:t>
                </a:r>
              </a:p>
              <a:p>
                <a:pPr lvl="1"/>
                <a:r>
                  <a:rPr lang="en-US" altLang="zh-CN" sz="2000" dirty="0"/>
                  <a:t>The random walk particle is beyond a circle that has 2 times the aggregation size:</a:t>
                </a:r>
              </a:p>
              <a:p>
                <a:pPr marL="457200" lvl="1" indent="0">
                  <a:buNone/>
                </a:pPr>
                <a14:m>
                  <m:oMathPara xmlns:m="http://schemas.openxmlformats.org/officeDocument/2006/math">
                    <m:oMathParaPr>
                      <m:jc m:val="centerGroup"/>
                    </m:oMathParaPr>
                    <m:oMath xmlns:m="http://schemas.openxmlformats.org/officeDocument/2006/math">
                      <m:sSub>
                        <m:sSubPr>
                          <m:ctrlPr>
                            <a:rPr lang="en-US" altLang="zh-CN" sz="2000" b="0" i="1">
                              <a:latin typeface="Cambria Math" panose="02040503050406030204" pitchFamily="18" charset="0"/>
                            </a:rPr>
                          </m:ctrlPr>
                        </m:sSubPr>
                        <m:e>
                          <m:r>
                            <a:rPr lang="en-US" altLang="zh-CN" sz="2000" i="1">
                              <a:latin typeface="Cambria Math" panose="02040503050406030204" pitchFamily="18" charset="0"/>
                            </a:rPr>
                            <m:t>𝑟</m:t>
                          </m:r>
                        </m:e>
                        <m:sub>
                          <m:r>
                            <a:rPr lang="en-US" altLang="zh-CN" sz="2000" i="1">
                              <a:latin typeface="Cambria Math" panose="02040503050406030204" pitchFamily="18" charset="0"/>
                            </a:rPr>
                            <m:t>𝑚𝑎𝑥</m:t>
                          </m:r>
                        </m:sub>
                      </m:sSub>
                      <m:r>
                        <a:rPr lang="en-US" altLang="zh-CN" sz="2000" i="1">
                          <a:latin typeface="Cambria Math" panose="02040503050406030204" pitchFamily="18" charset="0"/>
                        </a:rPr>
                        <m:t>=</m:t>
                      </m:r>
                      <m:sSub>
                        <m:sSubPr>
                          <m:ctrlPr>
                            <a:rPr lang="en-US" altLang="zh-CN" sz="2000" b="0" i="1">
                              <a:latin typeface="Cambria Math" panose="02040503050406030204" pitchFamily="18" charset="0"/>
                            </a:rPr>
                          </m:ctrlPr>
                        </m:sSubPr>
                        <m:e>
                          <m:r>
                            <a:rPr lang="en-US" altLang="zh-CN" sz="2000" i="1">
                              <a:latin typeface="Cambria Math" panose="02040503050406030204" pitchFamily="18" charset="0"/>
                            </a:rPr>
                            <m:t>𝑟</m:t>
                          </m:r>
                        </m:e>
                        <m:sub>
                          <m:r>
                            <a:rPr lang="en-US" altLang="zh-CN" sz="2000" i="1">
                              <a:latin typeface="Cambria Math" panose="02040503050406030204" pitchFamily="18" charset="0"/>
                            </a:rPr>
                            <m:t>𝑎𝑔𝑔𝑟</m:t>
                          </m:r>
                        </m:sub>
                      </m:sSub>
                      <m:r>
                        <a:rPr lang="en-US" altLang="zh-CN" sz="2000" i="1">
                          <a:latin typeface="Cambria Math" panose="02040503050406030204" pitchFamily="18" charset="0"/>
                        </a:rPr>
                        <m:t>×2</m:t>
                      </m:r>
                    </m:oMath>
                  </m:oMathPara>
                </a14:m>
                <a:endParaRPr lang="en-US" altLang="zh-CN" sz="2000" dirty="0"/>
              </a:p>
              <a:p>
                <a:r>
                  <a:rPr lang="en-US" altLang="zh-CN" sz="2000" dirty="0"/>
                  <a:t>Steps 2 to 4 will be repeated until the total number of particles in the cluster reaches N particles.</a:t>
                </a:r>
                <a:endParaRPr lang="zh-CN" altLang="en-US" sz="2000" dirty="0"/>
              </a:p>
            </p:txBody>
          </p:sp>
        </mc:Choice>
        <mc:Fallback>
          <p:sp>
            <p:nvSpPr>
              <p:cNvPr id="3" name="内容占位符 2">
                <a:extLst>
                  <a:ext uri="{FF2B5EF4-FFF2-40B4-BE49-F238E27FC236}">
                    <a16:creationId xmlns:a16="http://schemas.microsoft.com/office/drawing/2014/main" id="{16168E6C-72DF-49ED-9281-3A0B6A18877D}"/>
                  </a:ext>
                </a:extLst>
              </p:cNvPr>
              <p:cNvSpPr>
                <a:spLocks noGrp="1" noRot="1" noChangeAspect="1" noMove="1" noResize="1" noEditPoints="1" noAdjustHandles="1" noChangeArrowheads="1" noChangeShapeType="1" noTextEdit="1"/>
              </p:cNvSpPr>
              <p:nvPr>
                <p:ph idx="1"/>
              </p:nvPr>
            </p:nvSpPr>
            <p:spPr>
              <a:xfrm>
                <a:off x="838199" y="1671568"/>
                <a:ext cx="4961710" cy="4734943"/>
              </a:xfrm>
              <a:blipFill>
                <a:blip r:embed="rId3"/>
                <a:stretch>
                  <a:fillRect l="-1020" t="-1604" r="-2296"/>
                </a:stretch>
              </a:blipFill>
            </p:spPr>
            <p:txBody>
              <a:bodyPr/>
              <a:lstStyle/>
              <a:p>
                <a:r>
                  <a:rPr lang="en-US">
                    <a:noFill/>
                  </a:rPr>
                  <a:t> </a:t>
                </a:r>
              </a:p>
            </p:txBody>
          </p:sp>
        </mc:Fallback>
      </mc:AlternateContent>
      <p:sp>
        <p:nvSpPr>
          <p:cNvPr id="7" name="标题 1">
            <a:extLst>
              <a:ext uri="{FF2B5EF4-FFF2-40B4-BE49-F238E27FC236}">
                <a16:creationId xmlns:a16="http://schemas.microsoft.com/office/drawing/2014/main" id="{4B6A3268-2727-4407-9C6D-84FBF93D2BAE}"/>
              </a:ext>
            </a:extLst>
          </p:cNvPr>
          <p:cNvSpPr>
            <a:spLocks noGrp="1"/>
          </p:cNvSpPr>
          <p:nvPr>
            <p:ph type="title"/>
          </p:nvPr>
        </p:nvSpPr>
        <p:spPr>
          <a:xfrm>
            <a:off x="838200" y="365125"/>
            <a:ext cx="10515600" cy="1306443"/>
          </a:xfrm>
        </p:spPr>
        <p:txBody>
          <a:bodyPr>
            <a:normAutofit/>
          </a:bodyPr>
          <a:lstStyle/>
          <a:p>
            <a:r>
              <a:rPr lang="en-US" altLang="zh-CN" sz="4000" dirty="0"/>
              <a:t>On-Lattice Rules</a:t>
            </a:r>
            <a:endParaRPr lang="zh-CN" altLang="en-US" sz="4000" dirty="0"/>
          </a:p>
        </p:txBody>
      </p:sp>
      <p:pic>
        <p:nvPicPr>
          <p:cNvPr id="8" name="图片 7" descr="图示&#10;&#10;描述已自动生成">
            <a:extLst>
              <a:ext uri="{FF2B5EF4-FFF2-40B4-BE49-F238E27FC236}">
                <a16:creationId xmlns:a16="http://schemas.microsoft.com/office/drawing/2014/main" id="{9C71582E-4FE5-4069-B331-077BA6566A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1440" y="697671"/>
            <a:ext cx="5922971" cy="5462657"/>
          </a:xfrm>
          <a:prstGeom prst="rect">
            <a:avLst/>
          </a:prstGeom>
        </p:spPr>
      </p:pic>
      <p:sp>
        <p:nvSpPr>
          <p:cNvPr id="11" name="矩形 10">
            <a:extLst>
              <a:ext uri="{FF2B5EF4-FFF2-40B4-BE49-F238E27FC236}">
                <a16:creationId xmlns:a16="http://schemas.microsoft.com/office/drawing/2014/main" id="{E1911254-B49C-4CC3-8DCC-B3CCC226097C}"/>
              </a:ext>
            </a:extLst>
          </p:cNvPr>
          <p:cNvSpPr/>
          <p:nvPr/>
        </p:nvSpPr>
        <p:spPr>
          <a:xfrm>
            <a:off x="10604602" y="2004293"/>
            <a:ext cx="1306443" cy="1306443"/>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794533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28">
            <a:extLst>
              <a:ext uri="{FF2B5EF4-FFF2-40B4-BE49-F238E27FC236}">
                <a16:creationId xmlns:a16="http://schemas.microsoft.com/office/drawing/2014/main" id="{DCD9C319-51C4-4B3F-AEB3-47BB3616FF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a:extLst>
              <a:ext uri="{FF2B5EF4-FFF2-40B4-BE49-F238E27FC236}">
                <a16:creationId xmlns:a16="http://schemas.microsoft.com/office/drawing/2014/main" id="{61A625EB-AC4B-4E11-A48E-B44EE3088A08}"/>
              </a:ext>
            </a:extLst>
          </p:cNvPr>
          <p:cNvSpPr>
            <a:spLocks noGrp="1"/>
          </p:cNvSpPr>
          <p:nvPr>
            <p:ph type="title"/>
          </p:nvPr>
        </p:nvSpPr>
        <p:spPr>
          <a:xfrm>
            <a:off x="7631933" y="365125"/>
            <a:ext cx="3952071" cy="5530319"/>
          </a:xfrm>
        </p:spPr>
        <p:txBody>
          <a:bodyPr vert="horz" lIns="91440" tIns="45720" rIns="91440" bIns="45720" rtlCol="0" anchor="ctr">
            <a:normAutofit/>
          </a:bodyPr>
          <a:lstStyle/>
          <a:p>
            <a:r>
              <a:rPr lang="en-US" altLang="zh-CN" sz="5200" dirty="0"/>
              <a:t>Cluster with 27223 Particles</a:t>
            </a:r>
          </a:p>
        </p:txBody>
      </p:sp>
      <p:pic>
        <p:nvPicPr>
          <p:cNvPr id="7" name="图片 6" descr="图片包含 形状&#10;&#10;描述已自动生成">
            <a:extLst>
              <a:ext uri="{FF2B5EF4-FFF2-40B4-BE49-F238E27FC236}">
                <a16:creationId xmlns:a16="http://schemas.microsoft.com/office/drawing/2014/main" id="{81053956-75C2-454D-AAA1-C544E9912E37}"/>
              </a:ext>
            </a:extLst>
          </p:cNvPr>
          <p:cNvPicPr>
            <a:picLocks noChangeAspect="1"/>
          </p:cNvPicPr>
          <p:nvPr/>
        </p:nvPicPr>
        <p:blipFill rotWithShape="1">
          <a:blip r:embed="rId3">
            <a:extLst>
              <a:ext uri="{28A0092B-C50C-407E-A947-70E740481C1C}">
                <a14:useLocalDpi xmlns:a14="http://schemas.microsoft.com/office/drawing/2010/main" val="0"/>
              </a:ext>
            </a:extLst>
          </a:blip>
          <a:srcRect l="15394" t="15394" r="10803" b="10803"/>
          <a:stretch/>
        </p:blipFill>
        <p:spPr>
          <a:xfrm>
            <a:off x="0" y="0"/>
            <a:ext cx="6858000" cy="6858000"/>
          </a:xfrm>
          <a:prstGeom prst="rect">
            <a:avLst/>
          </a:prstGeom>
        </p:spPr>
      </p:pic>
    </p:spTree>
    <p:extLst>
      <p:ext uri="{BB962C8B-B14F-4D97-AF65-F5344CB8AC3E}">
        <p14:creationId xmlns:p14="http://schemas.microsoft.com/office/powerpoint/2010/main" val="105303108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897</TotalTime>
  <Words>3074</Words>
  <Application>Microsoft Macintosh PowerPoint</Application>
  <PresentationFormat>Widescreen</PresentationFormat>
  <Paragraphs>254</Paragraphs>
  <Slides>28</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等线</vt:lpstr>
      <vt:lpstr>等线 Light</vt:lpstr>
      <vt:lpstr>Arial</vt:lpstr>
      <vt:lpstr>Cambria Math</vt:lpstr>
      <vt:lpstr>Office 主题​​</vt:lpstr>
      <vt:lpstr>Fractal Dimension of the Diffusion-limited Aggregation (DLA) Model On and Off Lattice</vt:lpstr>
      <vt:lpstr>Contents</vt:lpstr>
      <vt:lpstr>What is Fractal Growth?</vt:lpstr>
      <vt:lpstr>PowerPoint Presentation</vt:lpstr>
      <vt:lpstr>Previous Work</vt:lpstr>
      <vt:lpstr>Contents</vt:lpstr>
      <vt:lpstr>On-Lattice Rules</vt:lpstr>
      <vt:lpstr>On-Lattice Rules</vt:lpstr>
      <vt:lpstr>Cluster with 27223 Particles</vt:lpstr>
      <vt:lpstr>Contents</vt:lpstr>
      <vt:lpstr>Off-Lattice Rules</vt:lpstr>
      <vt:lpstr>Off-Lattice Rules</vt:lpstr>
      <vt:lpstr>Off-Lattice Rules</vt:lpstr>
      <vt:lpstr>Cluster with 10000 Particles</vt:lpstr>
      <vt:lpstr>Contents</vt:lpstr>
      <vt:lpstr>Fractal Dimension On-Lattice</vt:lpstr>
      <vt:lpstr>Fractal Dimension Off-Lattice</vt:lpstr>
      <vt:lpstr>Fractal Dimension</vt:lpstr>
      <vt:lpstr>Cluster Size</vt:lpstr>
      <vt:lpstr>Stickiness</vt:lpstr>
      <vt:lpstr>Stickiness</vt:lpstr>
      <vt:lpstr>Neighboring Ranges</vt:lpstr>
      <vt:lpstr>Neighboring Ranges</vt:lpstr>
      <vt:lpstr>Neighboring Ranges</vt:lpstr>
      <vt:lpstr>Alpha</vt:lpstr>
      <vt:lpstr>Alpha</vt:lpstr>
      <vt:lpstr>Alpha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Fractal Dimension of the Diffusion-limited Aggregation Model On and Off Lattice</dc:title>
  <dc:creator>Jacky  Lin</dc:creator>
  <cp:lastModifiedBy>jacky lin</cp:lastModifiedBy>
  <cp:revision>43</cp:revision>
  <dcterms:created xsi:type="dcterms:W3CDTF">2021-05-01T13:11:50Z</dcterms:created>
  <dcterms:modified xsi:type="dcterms:W3CDTF">2021-05-06T14:34:36Z</dcterms:modified>
</cp:coreProperties>
</file>